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9" r:id="rId3"/>
    <p:sldId id="270" r:id="rId4"/>
    <p:sldId id="271" r:id="rId5"/>
    <p:sldId id="257" r:id="rId6"/>
    <p:sldId id="258" r:id="rId7"/>
    <p:sldId id="259" r:id="rId8"/>
    <p:sldId id="260" r:id="rId9"/>
    <p:sldId id="261" r:id="rId10"/>
    <p:sldId id="262" r:id="rId11"/>
    <p:sldId id="263" r:id="rId12"/>
    <p:sldId id="272" r:id="rId13"/>
    <p:sldId id="264" r:id="rId14"/>
    <p:sldId id="273" r:id="rId15"/>
    <p:sldId id="274" r:id="rId16"/>
    <p:sldId id="275" r:id="rId17"/>
    <p:sldId id="276" r:id="rId18"/>
    <p:sldId id="265" r:id="rId19"/>
    <p:sldId id="267" r:id="rId20"/>
    <p:sldId id="268" r:id="rId21"/>
    <p:sldId id="277" r:id="rId22"/>
    <p:sldId id="278" r:id="rId23"/>
    <p:sldId id="279" r:id="rId24"/>
    <p:sldId id="280" r:id="rId25"/>
    <p:sldId id="281" r:id="rId2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56" autoAdjust="0"/>
  </p:normalViewPr>
  <p:slideViewPr>
    <p:cSldViewPr>
      <p:cViewPr>
        <p:scale>
          <a:sx n="56" d="100"/>
          <a:sy n="56" d="100"/>
        </p:scale>
        <p:origin x="-132" y="-7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69976D-07D1-4317-8272-F4AE85BCCCAC}" type="datetimeFigureOut">
              <a:rPr lang="es-ES" smtClean="0"/>
              <a:t>25/09/2020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8356AD-9DE8-4C3B-9C30-A1188F58FC73}" type="slidenum">
              <a:rPr lang="es-ES" smtClean="0"/>
              <a:t>‹Nº›</a:t>
            </a:fld>
            <a:endParaRPr lang="es-ES"/>
          </a:p>
        </p:txBody>
      </p:sp>
    </p:spTree>
    <p:extLst>
      <p:ext uri="{BB962C8B-B14F-4D97-AF65-F5344CB8AC3E}">
        <p14:creationId xmlns:p14="http://schemas.microsoft.com/office/powerpoint/2010/main" val="2186551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8356AD-9DE8-4C3B-9C30-A1188F58FC73}" type="slidenum">
              <a:rPr lang="es-ES" smtClean="0"/>
              <a:t>11</a:t>
            </a:fld>
            <a:endParaRPr lang="es-ES"/>
          </a:p>
        </p:txBody>
      </p:sp>
    </p:spTree>
    <p:extLst>
      <p:ext uri="{BB962C8B-B14F-4D97-AF65-F5344CB8AC3E}">
        <p14:creationId xmlns:p14="http://schemas.microsoft.com/office/powerpoint/2010/main" val="36779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25/09/2020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3785" y="1324987"/>
            <a:ext cx="9144000" cy="5632311"/>
          </a:xfrm>
          <a:prstGeom prst="rect">
            <a:avLst/>
          </a:prstGeom>
          <a:noFill/>
        </p:spPr>
        <p:txBody>
          <a:bodyPr wrap="square" rtlCol="0">
            <a:spAutoFit/>
          </a:bodyPr>
          <a:lstStyle/>
          <a:p>
            <a:pPr algn="ctr"/>
            <a:r>
              <a:rPr lang="es-CR" dirty="0" smtClean="0"/>
              <a:t>Colegio </a:t>
            </a:r>
            <a:r>
              <a:rPr lang="es-CR" dirty="0"/>
              <a:t>Universitario de Cartago, </a:t>
            </a:r>
            <a:r>
              <a:rPr lang="es-CR" dirty="0" smtClean="0"/>
              <a:t>CUC</a:t>
            </a:r>
          </a:p>
          <a:p>
            <a:pPr algn="ctr"/>
            <a:endParaRPr lang="es-ES" dirty="0"/>
          </a:p>
          <a:p>
            <a:pPr algn="ctr"/>
            <a:r>
              <a:rPr lang="es-CR" dirty="0"/>
              <a:t>Costa </a:t>
            </a:r>
            <a:r>
              <a:rPr lang="es-CR" dirty="0" smtClean="0"/>
              <a:t>Rica</a:t>
            </a:r>
          </a:p>
          <a:p>
            <a:pPr algn="ctr"/>
            <a:endParaRPr lang="es-ES" dirty="0"/>
          </a:p>
          <a:p>
            <a:pPr algn="ctr"/>
            <a:r>
              <a:rPr lang="es-CR" dirty="0"/>
              <a:t>Curso:</a:t>
            </a:r>
            <a:endParaRPr lang="es-ES" dirty="0"/>
          </a:p>
          <a:p>
            <a:pPr algn="ctr"/>
            <a:r>
              <a:rPr lang="es-CR" dirty="0"/>
              <a:t>Probabilidad y </a:t>
            </a:r>
            <a:r>
              <a:rPr lang="es-CR" dirty="0" smtClean="0"/>
              <a:t>estadística</a:t>
            </a:r>
          </a:p>
          <a:p>
            <a:pPr algn="ctr"/>
            <a:endParaRPr lang="es-ES" dirty="0"/>
          </a:p>
          <a:p>
            <a:pPr algn="ctr"/>
            <a:r>
              <a:rPr lang="es-CR" dirty="0"/>
              <a:t>Código:</a:t>
            </a:r>
            <a:endParaRPr lang="es-ES" dirty="0"/>
          </a:p>
          <a:p>
            <a:pPr algn="ctr"/>
            <a:r>
              <a:rPr lang="es-CR" dirty="0" smtClean="0"/>
              <a:t>TI-134</a:t>
            </a:r>
          </a:p>
          <a:p>
            <a:pPr algn="ctr"/>
            <a:endParaRPr lang="es-ES" dirty="0"/>
          </a:p>
          <a:p>
            <a:pPr algn="ctr"/>
            <a:r>
              <a:rPr lang="es-419" dirty="0"/>
              <a:t>Manual de usuario para crear un Cuadro y Gráfico </a:t>
            </a:r>
            <a:r>
              <a:rPr lang="es-419" dirty="0" smtClean="0"/>
              <a:t>Estadístico</a:t>
            </a:r>
          </a:p>
          <a:p>
            <a:pPr algn="ctr"/>
            <a:endParaRPr lang="es-ES" dirty="0"/>
          </a:p>
          <a:p>
            <a:pPr algn="ctr"/>
            <a:r>
              <a:rPr lang="es-CR" dirty="0"/>
              <a:t> Realizado por:</a:t>
            </a:r>
            <a:endParaRPr lang="es-ES" dirty="0"/>
          </a:p>
          <a:p>
            <a:pPr algn="ctr"/>
            <a:r>
              <a:rPr lang="es-CR" dirty="0" err="1"/>
              <a:t>Dijeff</a:t>
            </a:r>
            <a:r>
              <a:rPr lang="es-CR" dirty="0"/>
              <a:t> Marín Hernández (3-0522-0117</a:t>
            </a:r>
            <a:r>
              <a:rPr lang="es-CR" dirty="0" smtClean="0"/>
              <a:t>)</a:t>
            </a:r>
          </a:p>
          <a:p>
            <a:pPr algn="ctr"/>
            <a:endParaRPr lang="es-ES" dirty="0"/>
          </a:p>
          <a:p>
            <a:pPr algn="ctr"/>
            <a:r>
              <a:rPr lang="es-CR" dirty="0"/>
              <a:t>Presentado a:</a:t>
            </a:r>
            <a:endParaRPr lang="es-ES" dirty="0"/>
          </a:p>
          <a:p>
            <a:pPr algn="ctr"/>
            <a:r>
              <a:rPr lang="es-CR" dirty="0"/>
              <a:t>Julio Gómez </a:t>
            </a:r>
            <a:r>
              <a:rPr lang="es-CR" dirty="0" smtClean="0"/>
              <a:t>Solano</a:t>
            </a:r>
          </a:p>
          <a:p>
            <a:pPr algn="ctr"/>
            <a:endParaRPr lang="es-ES" dirty="0"/>
          </a:p>
          <a:p>
            <a:pPr algn="ctr"/>
            <a:r>
              <a:rPr lang="es-CR" dirty="0"/>
              <a:t>III Cuatrimestre, 2020</a:t>
            </a:r>
            <a:endParaRPr lang="es-ES" dirty="0"/>
          </a:p>
          <a:p>
            <a:endParaRPr lang="es-ES" dirty="0"/>
          </a:p>
        </p:txBody>
      </p:sp>
      <p:pic>
        <p:nvPicPr>
          <p:cNvPr id="9" name="8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7074" y="46217"/>
            <a:ext cx="1036320" cy="1251520"/>
          </a:xfrm>
          <a:prstGeom prst="rect">
            <a:avLst/>
          </a:prstGeom>
          <a:noFill/>
          <a:ln>
            <a:noFill/>
          </a:ln>
        </p:spPr>
      </p:pic>
    </p:spTree>
    <p:extLst>
      <p:ext uri="{BB962C8B-B14F-4D97-AF65-F5344CB8AC3E}">
        <p14:creationId xmlns:p14="http://schemas.microsoft.com/office/powerpoint/2010/main" val="1074841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646331"/>
          </a:xfrm>
          <a:prstGeom prst="rect">
            <a:avLst/>
          </a:prstGeom>
          <a:noFill/>
        </p:spPr>
        <p:txBody>
          <a:bodyPr wrap="square" rtlCol="0">
            <a:spAutoFit/>
          </a:bodyPr>
          <a:lstStyle/>
          <a:p>
            <a:r>
              <a:rPr lang="es-ES" dirty="0" smtClean="0"/>
              <a:t>Paso 5: en este paso seleccionamos en diseño de la tabla, en este ejemplo se utiliza el </a:t>
            </a:r>
            <a:r>
              <a:rPr lang="es-ES" dirty="0" smtClean="0"/>
              <a:t>“Estilo de tabla de medio 2” </a:t>
            </a:r>
            <a:r>
              <a:rPr lang="es-ES" dirty="0" smtClean="0"/>
              <a:t>y quitamos la opción de </a:t>
            </a:r>
            <a:r>
              <a:rPr lang="es-ES" dirty="0" smtClean="0"/>
              <a:t>“Filas </a:t>
            </a:r>
            <a:r>
              <a:rPr lang="es-ES" dirty="0" smtClean="0"/>
              <a:t>con </a:t>
            </a:r>
            <a:r>
              <a:rPr lang="es-ES" dirty="0" smtClean="0"/>
              <a:t>bandas”.</a:t>
            </a:r>
            <a:endParaRPr lang="es-ES" dirty="0"/>
          </a:p>
        </p:txBody>
      </p:sp>
      <p:pic>
        <p:nvPicPr>
          <p:cNvPr id="7170" name="Picture 2" descr="C:\Users\PLAYAZO\Pictures\Screenshots\Captura de pantalla (214).png"/>
          <p:cNvPicPr>
            <a:picLocks noChangeAspect="1" noChangeArrowheads="1"/>
          </p:cNvPicPr>
          <p:nvPr/>
        </p:nvPicPr>
        <p:blipFill rotWithShape="1">
          <a:blip r:embed="rId2">
            <a:extLst>
              <a:ext uri="{28A0092B-C50C-407E-A947-70E740481C1C}">
                <a14:useLocalDpi xmlns:a14="http://schemas.microsoft.com/office/drawing/2010/main" val="0"/>
              </a:ext>
            </a:extLst>
          </a:blip>
          <a:srcRect l="-1" r="1" b="50000"/>
          <a:stretch/>
        </p:blipFill>
        <p:spPr bwMode="auto">
          <a:xfrm>
            <a:off x="203489" y="1052736"/>
            <a:ext cx="8856984" cy="51845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de flecha"/>
          <p:cNvCxnSpPr>
            <a:stCxn id="8" idx="1"/>
          </p:cNvCxnSpPr>
          <p:nvPr/>
        </p:nvCxnSpPr>
        <p:spPr>
          <a:xfrm flipH="1" flipV="1">
            <a:off x="6838568" y="2033848"/>
            <a:ext cx="576064" cy="729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p:cNvCxnSpPr>
            <a:stCxn id="9" idx="1"/>
          </p:cNvCxnSpPr>
          <p:nvPr/>
        </p:nvCxnSpPr>
        <p:spPr>
          <a:xfrm flipH="1" flipV="1">
            <a:off x="4139952" y="2255515"/>
            <a:ext cx="720080" cy="1035118"/>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8" name="7 Marco"/>
          <p:cNvSpPr/>
          <p:nvPr/>
        </p:nvSpPr>
        <p:spPr>
          <a:xfrm>
            <a:off x="7414632" y="2528900"/>
            <a:ext cx="576064" cy="468052"/>
          </a:xfrm>
          <a:prstGeom prst="frame">
            <a:avLst>
              <a:gd name="adj1" fmla="val 0"/>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sp>
        <p:nvSpPr>
          <p:cNvPr id="9" name="8 Marco"/>
          <p:cNvSpPr/>
          <p:nvPr/>
        </p:nvSpPr>
        <p:spPr>
          <a:xfrm>
            <a:off x="4860032" y="3056607"/>
            <a:ext cx="576064" cy="468052"/>
          </a:xfrm>
          <a:prstGeom prst="frame">
            <a:avLst>
              <a:gd name="adj1" fmla="val 0"/>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endParaRPr lang="es-ES" dirty="0">
              <a:solidFill>
                <a:schemeClr val="tx1"/>
              </a:solidFill>
            </a:endParaRPr>
          </a:p>
        </p:txBody>
      </p:sp>
    </p:spTree>
    <p:extLst>
      <p:ext uri="{BB962C8B-B14F-4D97-AF65-F5344CB8AC3E}">
        <p14:creationId xmlns:p14="http://schemas.microsoft.com/office/powerpoint/2010/main" val="276511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116632"/>
            <a:ext cx="9116211" cy="1569660"/>
          </a:xfrm>
          <a:prstGeom prst="rect">
            <a:avLst/>
          </a:prstGeom>
          <a:noFill/>
        </p:spPr>
        <p:txBody>
          <a:bodyPr wrap="square" rtlCol="0">
            <a:spAutoFit/>
          </a:bodyPr>
          <a:lstStyle/>
          <a:p>
            <a:r>
              <a:rPr lang="es-ES" sz="1600" dirty="0" smtClean="0"/>
              <a:t>Paso </a:t>
            </a:r>
            <a:r>
              <a:rPr lang="es-ES" sz="1600" dirty="0"/>
              <a:t>6</a:t>
            </a:r>
            <a:r>
              <a:rPr lang="es-ES" sz="1600" dirty="0" smtClean="0"/>
              <a:t>: En este paso se digita la enumeración del cuadro, el titulo con el </a:t>
            </a:r>
            <a:r>
              <a:rPr lang="es-ES" sz="1600" dirty="0" smtClean="0"/>
              <a:t>lugar de donde se realizo </a:t>
            </a:r>
            <a:r>
              <a:rPr lang="es-ES" sz="1600" dirty="0" smtClean="0"/>
              <a:t>y la </a:t>
            </a:r>
            <a:r>
              <a:rPr lang="es-ES" sz="1600" dirty="0" smtClean="0"/>
              <a:t>fecha </a:t>
            </a:r>
            <a:r>
              <a:rPr lang="es-ES" sz="1600" dirty="0" smtClean="0"/>
              <a:t>de donde se obtuvieron los datos y la fuente correspondiente</a:t>
            </a:r>
            <a:r>
              <a:rPr lang="es-ES" sz="1600" dirty="0" smtClean="0"/>
              <a:t>.</a:t>
            </a:r>
          </a:p>
          <a:p>
            <a:r>
              <a:rPr lang="es-ES" sz="1600" dirty="0" smtClean="0"/>
              <a:t>Lo primero que vamos a hacer es hacer espacios en la columnas y en las filas para trabajar mejor, las columnas D,E,F, van a tener 33 de ancho, el cuadro completo lo seleccionamos y centramos todos los textos y datos, el titulo va a atener 80 de alto y la fuente  45 de alto y finalmente para los datos vamos a asignarles una altura de 30 para cada celda.</a:t>
            </a:r>
            <a:endParaRPr lang="es-ES" sz="1600" dirty="0" smtClean="0"/>
          </a:p>
        </p:txBody>
      </p:sp>
      <p:pic>
        <p:nvPicPr>
          <p:cNvPr id="4100" name="Picture 4" descr="C:\Users\PLAYAZO\Pictures\Screenshots\Captura de pantalla (236).png"/>
          <p:cNvPicPr>
            <a:picLocks noChangeAspect="1" noChangeArrowheads="1"/>
          </p:cNvPicPr>
          <p:nvPr/>
        </p:nvPicPr>
        <p:blipFill rotWithShape="1">
          <a:blip r:embed="rId3">
            <a:extLst>
              <a:ext uri="{28A0092B-C50C-407E-A947-70E740481C1C}">
                <a14:useLocalDpi xmlns:a14="http://schemas.microsoft.com/office/drawing/2010/main" val="0"/>
              </a:ext>
            </a:extLst>
          </a:blip>
          <a:srcRect r="28677" b="30602"/>
          <a:stretch/>
        </p:blipFill>
        <p:spPr bwMode="auto">
          <a:xfrm>
            <a:off x="251520" y="1830506"/>
            <a:ext cx="8712968" cy="4849299"/>
          </a:xfrm>
          <a:prstGeom prst="rect">
            <a:avLst/>
          </a:prstGeom>
          <a:noFill/>
          <a:extLst>
            <a:ext uri="{909E8E84-426E-40DD-AFC4-6F175D3DCCD1}">
              <a14:hiddenFill xmlns:a14="http://schemas.microsoft.com/office/drawing/2010/main">
                <a:solidFill>
                  <a:srgbClr val="FFFFFF"/>
                </a:solidFill>
              </a14:hiddenFill>
            </a:ext>
          </a:extLst>
        </p:spPr>
      </p:pic>
      <p:sp>
        <p:nvSpPr>
          <p:cNvPr id="5" name="4 Marco"/>
          <p:cNvSpPr/>
          <p:nvPr/>
        </p:nvSpPr>
        <p:spPr>
          <a:xfrm>
            <a:off x="539552" y="4683754"/>
            <a:ext cx="1080120" cy="1300175"/>
          </a:xfrm>
          <a:prstGeom prst="frame">
            <a:avLst>
              <a:gd name="adj1" fmla="val 0"/>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smtClean="0">
                <a:solidFill>
                  <a:schemeClr val="tx1"/>
                </a:solidFill>
              </a:rPr>
              <a:t>Los espacios se hacen señalando el mouse al final de la celda y se desplaza para el lugar correspondiente.</a:t>
            </a:r>
            <a:endParaRPr lang="es-ES" sz="1000" dirty="0">
              <a:solidFill>
                <a:schemeClr val="tx1"/>
              </a:solidFill>
            </a:endParaRPr>
          </a:p>
        </p:txBody>
      </p:sp>
      <p:sp>
        <p:nvSpPr>
          <p:cNvPr id="3" name="2 Abrir llave"/>
          <p:cNvSpPr/>
          <p:nvPr/>
        </p:nvSpPr>
        <p:spPr>
          <a:xfrm>
            <a:off x="1367644" y="3789041"/>
            <a:ext cx="432048" cy="699170"/>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 name="3 Rectángulo"/>
          <p:cNvSpPr/>
          <p:nvPr/>
        </p:nvSpPr>
        <p:spPr>
          <a:xfrm>
            <a:off x="701570" y="4022097"/>
            <a:ext cx="576064" cy="233057"/>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Alto:80</a:t>
            </a:r>
            <a:endParaRPr lang="es-ES" sz="1000" dirty="0">
              <a:solidFill>
                <a:schemeClr val="tx1"/>
              </a:solidFill>
            </a:endParaRPr>
          </a:p>
        </p:txBody>
      </p:sp>
      <p:cxnSp>
        <p:nvCxnSpPr>
          <p:cNvPr id="7" name="6 Conector recto"/>
          <p:cNvCxnSpPr>
            <a:stCxn id="4" idx="3"/>
            <a:endCxn id="3" idx="1"/>
          </p:cNvCxnSpPr>
          <p:nvPr/>
        </p:nvCxnSpPr>
        <p:spPr>
          <a:xfrm>
            <a:off x="1277634" y="4138626"/>
            <a:ext cx="9001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16 Abrir llave"/>
          <p:cNvSpPr/>
          <p:nvPr/>
        </p:nvSpPr>
        <p:spPr>
          <a:xfrm flipH="1">
            <a:off x="6732240" y="4488211"/>
            <a:ext cx="360040" cy="1495718"/>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17 Rectángulo"/>
          <p:cNvSpPr/>
          <p:nvPr/>
        </p:nvSpPr>
        <p:spPr>
          <a:xfrm>
            <a:off x="7399584" y="4876030"/>
            <a:ext cx="576064" cy="720079"/>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Cada fila de 30 de alto.</a:t>
            </a:r>
            <a:endParaRPr lang="es-ES" sz="1000" dirty="0">
              <a:solidFill>
                <a:schemeClr val="tx1"/>
              </a:solidFill>
            </a:endParaRPr>
          </a:p>
        </p:txBody>
      </p:sp>
      <p:cxnSp>
        <p:nvCxnSpPr>
          <p:cNvPr id="19" name="18 Conector recto"/>
          <p:cNvCxnSpPr>
            <a:stCxn id="18" idx="1"/>
            <a:endCxn id="17" idx="1"/>
          </p:cNvCxnSpPr>
          <p:nvPr/>
        </p:nvCxnSpPr>
        <p:spPr>
          <a:xfrm flipH="1">
            <a:off x="7092280" y="5236070"/>
            <a:ext cx="30730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a:stCxn id="33" idx="1"/>
          </p:cNvCxnSpPr>
          <p:nvPr/>
        </p:nvCxnSpPr>
        <p:spPr>
          <a:xfrm flipH="1">
            <a:off x="6678756" y="6273316"/>
            <a:ext cx="413524" cy="4611"/>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33" name="32 Rectángulo"/>
          <p:cNvSpPr/>
          <p:nvPr/>
        </p:nvSpPr>
        <p:spPr>
          <a:xfrm>
            <a:off x="7092280" y="6093296"/>
            <a:ext cx="989589" cy="360040"/>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Alto: 45.</a:t>
            </a:r>
            <a:endParaRPr lang="es-ES" sz="1000" dirty="0">
              <a:solidFill>
                <a:schemeClr val="tx1"/>
              </a:solidFill>
            </a:endParaRPr>
          </a:p>
        </p:txBody>
      </p:sp>
      <p:sp>
        <p:nvSpPr>
          <p:cNvPr id="40" name="39 Rectángulo"/>
          <p:cNvSpPr/>
          <p:nvPr/>
        </p:nvSpPr>
        <p:spPr>
          <a:xfrm>
            <a:off x="3619159" y="2763382"/>
            <a:ext cx="989589" cy="3600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Ancho: 33.</a:t>
            </a:r>
            <a:endParaRPr lang="es-ES" sz="1000" dirty="0">
              <a:solidFill>
                <a:schemeClr val="tx1"/>
              </a:solidFill>
            </a:endParaRPr>
          </a:p>
        </p:txBody>
      </p:sp>
      <p:cxnSp>
        <p:nvCxnSpPr>
          <p:cNvPr id="37" name="36 Conector recto de flecha"/>
          <p:cNvCxnSpPr>
            <a:endCxn id="40" idx="3"/>
          </p:cNvCxnSpPr>
          <p:nvPr/>
        </p:nvCxnSpPr>
        <p:spPr>
          <a:xfrm flipH="1" flipV="1">
            <a:off x="4608748" y="2943402"/>
            <a:ext cx="1187388" cy="4090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42 Conector recto de flecha"/>
          <p:cNvCxnSpPr>
            <a:endCxn id="40" idx="2"/>
          </p:cNvCxnSpPr>
          <p:nvPr/>
        </p:nvCxnSpPr>
        <p:spPr>
          <a:xfrm flipV="1">
            <a:off x="4113953" y="3123422"/>
            <a:ext cx="1" cy="2289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45 Conector recto de flecha"/>
          <p:cNvCxnSpPr>
            <a:endCxn id="40" idx="1"/>
          </p:cNvCxnSpPr>
          <p:nvPr/>
        </p:nvCxnSpPr>
        <p:spPr>
          <a:xfrm flipV="1">
            <a:off x="2627784" y="2943402"/>
            <a:ext cx="991375" cy="4090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de flecha"/>
          <p:cNvCxnSpPr>
            <a:stCxn id="57" idx="0"/>
          </p:cNvCxnSpPr>
          <p:nvPr/>
        </p:nvCxnSpPr>
        <p:spPr>
          <a:xfrm flipV="1">
            <a:off x="8081869" y="2655892"/>
            <a:ext cx="557669" cy="917124"/>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7" name="56 Rectángulo"/>
          <p:cNvSpPr/>
          <p:nvPr/>
        </p:nvSpPr>
        <p:spPr>
          <a:xfrm>
            <a:off x="7587074" y="3573016"/>
            <a:ext cx="989589" cy="915195"/>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smtClean="0">
                <a:solidFill>
                  <a:schemeClr val="tx1"/>
                </a:solidFill>
              </a:rPr>
              <a:t>Estos lo vamos a utilizar apara asignarle el titulo, la descripción y la fuente.</a:t>
            </a:r>
            <a:endParaRPr lang="es-ES" sz="1000" dirty="0">
              <a:solidFill>
                <a:schemeClr val="tx1"/>
              </a:solidFill>
            </a:endParaRPr>
          </a:p>
        </p:txBody>
      </p:sp>
    </p:spTree>
    <p:extLst>
      <p:ext uri="{BB962C8B-B14F-4D97-AF65-F5344CB8AC3E}">
        <p14:creationId xmlns:p14="http://schemas.microsoft.com/office/powerpoint/2010/main" val="627825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 y="260648"/>
            <a:ext cx="9116211" cy="584775"/>
          </a:xfrm>
          <a:prstGeom prst="rect">
            <a:avLst/>
          </a:prstGeom>
          <a:noFill/>
        </p:spPr>
        <p:txBody>
          <a:bodyPr wrap="square" rtlCol="0">
            <a:spAutoFit/>
          </a:bodyPr>
          <a:lstStyle/>
          <a:p>
            <a:r>
              <a:rPr lang="es-ES" sz="1600" dirty="0" smtClean="0"/>
              <a:t>Y finalmente realizamos los acabados finales como el rayado para el cuadro para facilitar su comprensión y análisis.</a:t>
            </a:r>
            <a:endParaRPr lang="es-ES" sz="1600" dirty="0" smtClean="0"/>
          </a:p>
        </p:txBody>
      </p:sp>
      <p:pic>
        <p:nvPicPr>
          <p:cNvPr id="5122" name="Picture 2" descr="C:\Users\PLAYAZO\Pictures\Screenshots\Captura de pantalla (237).png"/>
          <p:cNvPicPr>
            <a:picLocks noChangeAspect="1" noChangeArrowheads="1"/>
          </p:cNvPicPr>
          <p:nvPr/>
        </p:nvPicPr>
        <p:blipFill rotWithShape="1">
          <a:blip r:embed="rId2">
            <a:extLst>
              <a:ext uri="{28A0092B-C50C-407E-A947-70E740481C1C}">
                <a14:useLocalDpi xmlns:a14="http://schemas.microsoft.com/office/drawing/2010/main" val="0"/>
              </a:ext>
            </a:extLst>
          </a:blip>
          <a:srcRect r="44257" b="31666"/>
          <a:stretch/>
        </p:blipFill>
        <p:spPr bwMode="auto">
          <a:xfrm>
            <a:off x="129639" y="1365920"/>
            <a:ext cx="4154329" cy="496855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PLAYAZO\Pictures\Screenshots\Captura de pantalla (238).png"/>
          <p:cNvPicPr>
            <a:picLocks noChangeAspect="1" noChangeArrowheads="1"/>
          </p:cNvPicPr>
          <p:nvPr/>
        </p:nvPicPr>
        <p:blipFill rotWithShape="1">
          <a:blip r:embed="rId3">
            <a:extLst>
              <a:ext uri="{28A0092B-C50C-407E-A947-70E740481C1C}">
                <a14:useLocalDpi xmlns:a14="http://schemas.microsoft.com/office/drawing/2010/main" val="0"/>
              </a:ext>
            </a:extLst>
          </a:blip>
          <a:srcRect r="40224" b="32039"/>
          <a:stretch/>
        </p:blipFill>
        <p:spPr bwMode="auto">
          <a:xfrm>
            <a:off x="4716016" y="1365920"/>
            <a:ext cx="4248472" cy="4968552"/>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3599892" y="2420888"/>
            <a:ext cx="1368152" cy="1291789"/>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smtClean="0">
              <a:solidFill>
                <a:schemeClr val="tx1"/>
              </a:solidFill>
            </a:endParaRPr>
          </a:p>
          <a:p>
            <a:pPr algn="ctr"/>
            <a:r>
              <a:rPr lang="es-ES" sz="1400" dirty="0" smtClean="0">
                <a:solidFill>
                  <a:schemeClr val="tx1"/>
                </a:solidFill>
              </a:rPr>
              <a:t>Se </a:t>
            </a:r>
            <a:r>
              <a:rPr lang="es-ES" sz="1400" dirty="0">
                <a:solidFill>
                  <a:schemeClr val="tx1"/>
                </a:solidFill>
              </a:rPr>
              <a:t>selecciona y se escoge borde izquierdo para las dos ultimas columnas.</a:t>
            </a:r>
          </a:p>
          <a:p>
            <a:pPr algn="ctr"/>
            <a:endParaRPr lang="es-ES" dirty="0"/>
          </a:p>
        </p:txBody>
      </p:sp>
      <p:cxnSp>
        <p:nvCxnSpPr>
          <p:cNvPr id="6" name="5 Conector recto de flecha"/>
          <p:cNvCxnSpPr>
            <a:stCxn id="3" idx="1"/>
          </p:cNvCxnSpPr>
          <p:nvPr/>
        </p:nvCxnSpPr>
        <p:spPr>
          <a:xfrm flipH="1" flipV="1">
            <a:off x="2483768" y="2852936"/>
            <a:ext cx="1116124" cy="213847"/>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9" name="8 Rectángulo"/>
          <p:cNvSpPr/>
          <p:nvPr/>
        </p:nvSpPr>
        <p:spPr>
          <a:xfrm>
            <a:off x="3667708" y="4437113"/>
            <a:ext cx="1368152" cy="864096"/>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smtClean="0">
              <a:solidFill>
                <a:schemeClr val="tx1"/>
              </a:solidFill>
            </a:endParaRPr>
          </a:p>
          <a:p>
            <a:pPr algn="ctr"/>
            <a:r>
              <a:rPr lang="es-ES" sz="1400" dirty="0" smtClean="0">
                <a:solidFill>
                  <a:schemeClr val="tx1"/>
                </a:solidFill>
              </a:rPr>
              <a:t>Bordes con negrita inferior y superior.</a:t>
            </a:r>
            <a:endParaRPr lang="es-ES" sz="1400" dirty="0">
              <a:solidFill>
                <a:schemeClr val="tx1"/>
              </a:solidFill>
            </a:endParaRPr>
          </a:p>
          <a:p>
            <a:pPr algn="ctr"/>
            <a:endParaRPr lang="es-ES" dirty="0"/>
          </a:p>
        </p:txBody>
      </p:sp>
      <p:cxnSp>
        <p:nvCxnSpPr>
          <p:cNvPr id="8" name="7 Conector angular"/>
          <p:cNvCxnSpPr>
            <a:stCxn id="9" idx="0"/>
          </p:cNvCxnSpPr>
          <p:nvPr/>
        </p:nvCxnSpPr>
        <p:spPr>
          <a:xfrm rot="5400000" flipH="1" flipV="1">
            <a:off x="4821932" y="3678933"/>
            <a:ext cx="288033" cy="1228328"/>
          </a:xfrm>
          <a:prstGeom prst="bentConnector2">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 name="10 Conector angular"/>
          <p:cNvCxnSpPr>
            <a:stCxn id="9" idx="2"/>
          </p:cNvCxnSpPr>
          <p:nvPr/>
        </p:nvCxnSpPr>
        <p:spPr>
          <a:xfrm rot="16200000" flipH="1">
            <a:off x="4713921" y="4939071"/>
            <a:ext cx="504055" cy="1228329"/>
          </a:xfrm>
          <a:prstGeom prst="bentConnector2">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5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0"/>
            <a:ext cx="9116211" cy="1508105"/>
          </a:xfrm>
          <a:prstGeom prst="rect">
            <a:avLst/>
          </a:prstGeom>
          <a:noFill/>
        </p:spPr>
        <p:txBody>
          <a:bodyPr wrap="square" rtlCol="0">
            <a:spAutoFit/>
          </a:bodyPr>
          <a:lstStyle/>
          <a:p>
            <a:pPr algn="ctr"/>
            <a:r>
              <a:rPr lang="es-ES" dirty="0" smtClean="0"/>
              <a:t>Pasos para la creación del grafico estadístico</a:t>
            </a:r>
          </a:p>
          <a:p>
            <a:pPr algn="ctr"/>
            <a:endParaRPr lang="es-ES" dirty="0" smtClean="0"/>
          </a:p>
          <a:p>
            <a:r>
              <a:rPr lang="es-ES" sz="1400" dirty="0" smtClean="0"/>
              <a:t>Paso 1: Se procede a insertar el grafico estadístico que se desea, en este caso se utiliza un grafico de </a:t>
            </a:r>
            <a:r>
              <a:rPr lang="es-ES" sz="1400" dirty="0" smtClean="0"/>
              <a:t>columnas en 3D y </a:t>
            </a:r>
            <a:r>
              <a:rPr lang="es-ES" sz="1400" dirty="0" smtClean="0"/>
              <a:t>al ser una serie cronológica, las </a:t>
            </a:r>
            <a:r>
              <a:rPr lang="es-ES" sz="1400" dirty="0" smtClean="0"/>
              <a:t> columnas  van </a:t>
            </a:r>
            <a:r>
              <a:rPr lang="es-ES" sz="1400" dirty="0" smtClean="0"/>
              <a:t>de forma vertical, primero se selecciona los datos del grafico incluyendo como ya se dijo los encabezados, se dirige a </a:t>
            </a:r>
            <a:r>
              <a:rPr lang="es-ES" sz="1400" dirty="0" smtClean="0"/>
              <a:t>“Insertar(1)” </a:t>
            </a:r>
            <a:r>
              <a:rPr lang="es-ES" sz="1400" dirty="0" smtClean="0"/>
              <a:t>y </a:t>
            </a:r>
            <a:r>
              <a:rPr lang="es-ES" sz="1400" dirty="0" smtClean="0"/>
              <a:t>buscamos el apartado de “G</a:t>
            </a:r>
            <a:r>
              <a:rPr lang="es-ES" sz="1400" dirty="0" smtClean="0"/>
              <a:t>ráficos”  y </a:t>
            </a:r>
            <a:r>
              <a:rPr lang="es-ES" sz="1400" dirty="0" smtClean="0"/>
              <a:t>se escoge las </a:t>
            </a:r>
            <a:r>
              <a:rPr lang="es-ES" sz="1400" dirty="0" smtClean="0"/>
              <a:t>“</a:t>
            </a:r>
            <a:r>
              <a:rPr lang="es-ES" sz="1400" dirty="0" smtClean="0"/>
              <a:t>C</a:t>
            </a:r>
            <a:r>
              <a:rPr lang="es-ES" sz="1400" dirty="0" smtClean="0"/>
              <a:t>olumna(2)” </a:t>
            </a:r>
            <a:r>
              <a:rPr lang="es-ES" sz="1400" dirty="0" smtClean="0"/>
              <a:t>a utilizar, en este caso se va a trabajar con </a:t>
            </a:r>
            <a:r>
              <a:rPr lang="es-ES" sz="1400" dirty="0" smtClean="0"/>
              <a:t>“</a:t>
            </a:r>
            <a:r>
              <a:rPr lang="es-ES" sz="1400" dirty="0" smtClean="0"/>
              <a:t>C</a:t>
            </a:r>
            <a:r>
              <a:rPr lang="es-ES" sz="1400" dirty="0" smtClean="0"/>
              <a:t>olumna en 3-D(3)”.</a:t>
            </a:r>
            <a:endParaRPr lang="es-ES" sz="1400" dirty="0" smtClean="0"/>
          </a:p>
        </p:txBody>
      </p:sp>
      <p:pic>
        <p:nvPicPr>
          <p:cNvPr id="6146" name="Picture 2" descr="C:\Users\PLAYAZO\Pictures\Screenshots\Captura de pantalla (240).png"/>
          <p:cNvPicPr>
            <a:picLocks noChangeAspect="1" noChangeArrowheads="1"/>
          </p:cNvPicPr>
          <p:nvPr/>
        </p:nvPicPr>
        <p:blipFill rotWithShape="1">
          <a:blip r:embed="rId2">
            <a:extLst>
              <a:ext uri="{28A0092B-C50C-407E-A947-70E740481C1C}">
                <a14:useLocalDpi xmlns:a14="http://schemas.microsoft.com/office/drawing/2010/main" val="0"/>
              </a:ext>
            </a:extLst>
          </a:blip>
          <a:srcRect r="45735" b="32233"/>
          <a:stretch/>
        </p:blipFill>
        <p:spPr bwMode="auto">
          <a:xfrm>
            <a:off x="179512" y="1700808"/>
            <a:ext cx="8784976" cy="4896544"/>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043608" y="3161536"/>
            <a:ext cx="864096" cy="504056"/>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sp>
        <p:nvSpPr>
          <p:cNvPr id="8" name="7 Rectángulo"/>
          <p:cNvSpPr/>
          <p:nvPr/>
        </p:nvSpPr>
        <p:spPr>
          <a:xfrm>
            <a:off x="7812360" y="3161536"/>
            <a:ext cx="720080" cy="48348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3</a:t>
            </a:r>
            <a:endParaRPr lang="es-ES" dirty="0">
              <a:solidFill>
                <a:schemeClr val="tx1"/>
              </a:solidFill>
            </a:endParaRPr>
          </a:p>
        </p:txBody>
      </p:sp>
      <p:sp>
        <p:nvSpPr>
          <p:cNvPr id="9" name="8 Rectángulo"/>
          <p:cNvSpPr/>
          <p:nvPr/>
        </p:nvSpPr>
        <p:spPr>
          <a:xfrm>
            <a:off x="7740352" y="2276872"/>
            <a:ext cx="864096" cy="504056"/>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cxnSp>
        <p:nvCxnSpPr>
          <p:cNvPr id="6" name="5 Conector recto de flecha"/>
          <p:cNvCxnSpPr>
            <a:stCxn id="8" idx="1"/>
          </p:cNvCxnSpPr>
          <p:nvPr/>
        </p:nvCxnSpPr>
        <p:spPr>
          <a:xfrm flipH="1">
            <a:off x="4860032" y="3403280"/>
            <a:ext cx="2952328" cy="241744"/>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stCxn id="9" idx="1"/>
          </p:cNvCxnSpPr>
          <p:nvPr/>
        </p:nvCxnSpPr>
        <p:spPr>
          <a:xfrm flipH="1">
            <a:off x="4860032" y="2528900"/>
            <a:ext cx="288032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a:stCxn id="3" idx="0"/>
          </p:cNvCxnSpPr>
          <p:nvPr/>
        </p:nvCxnSpPr>
        <p:spPr>
          <a:xfrm flipV="1">
            <a:off x="1475656" y="2060848"/>
            <a:ext cx="432048" cy="1100688"/>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03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1200329"/>
          </a:xfrm>
          <a:prstGeom prst="rect">
            <a:avLst/>
          </a:prstGeom>
          <a:noFill/>
        </p:spPr>
        <p:txBody>
          <a:bodyPr wrap="square" rtlCol="0">
            <a:spAutoFit/>
          </a:bodyPr>
          <a:lstStyle/>
          <a:p>
            <a:r>
              <a:rPr lang="es-ES" dirty="0" smtClean="0"/>
              <a:t>Paso 2: </a:t>
            </a:r>
            <a:r>
              <a:rPr lang="es-ES" dirty="0" smtClean="0"/>
              <a:t>una vez seleccionado el grafico nos aparecerá algo como esto en el cual no cuneta los años como una columna mas pero para cambiar esto y que los años estén en la parte inferior y se vea de manera mas cronológica hay que hacer lo siguiente, presionamos clic derecho encima del grafico y damos clic en “Seleccionar datos(1)”.</a:t>
            </a:r>
            <a:endParaRPr lang="es-ES" dirty="0"/>
          </a:p>
        </p:txBody>
      </p:sp>
      <p:pic>
        <p:nvPicPr>
          <p:cNvPr id="7170" name="Picture 2" descr="C:\Users\PLAYAZO\Pictures\Screenshots\Captura de pantalla (241).png"/>
          <p:cNvPicPr>
            <a:picLocks noChangeAspect="1" noChangeArrowheads="1"/>
          </p:cNvPicPr>
          <p:nvPr/>
        </p:nvPicPr>
        <p:blipFill rotWithShape="1">
          <a:blip r:embed="rId2">
            <a:extLst>
              <a:ext uri="{28A0092B-C50C-407E-A947-70E740481C1C}">
                <a14:useLocalDpi xmlns:a14="http://schemas.microsoft.com/office/drawing/2010/main" val="0"/>
              </a:ext>
            </a:extLst>
          </a:blip>
          <a:srcRect b="4341"/>
          <a:stretch/>
        </p:blipFill>
        <p:spPr bwMode="auto">
          <a:xfrm>
            <a:off x="219368" y="1484068"/>
            <a:ext cx="8677471" cy="5187982"/>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788024" y="5301208"/>
            <a:ext cx="576064" cy="360040"/>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5" name="4 Conector recto de flecha"/>
          <p:cNvCxnSpPr/>
          <p:nvPr/>
        </p:nvCxnSpPr>
        <p:spPr>
          <a:xfrm flipV="1">
            <a:off x="5364088" y="4653136"/>
            <a:ext cx="864096" cy="828092"/>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703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a:t>
            </a:r>
            <a:r>
              <a:rPr lang="es-ES" dirty="0" smtClean="0"/>
              <a:t>2.1: una vez hecho el paso anterior lo nos aparecerá una pantalla como esta en la cual debemos dar clic en “Año(1)”, luego presionamos “Quitar(2)”, seguidamente presionaríamos </a:t>
            </a:r>
            <a:r>
              <a:rPr lang="es-ES" dirty="0" smtClean="0"/>
              <a:t>”Editar(3)” para agregar las columnas de los años correspondientes.</a:t>
            </a:r>
            <a:endParaRPr lang="es-ES" dirty="0"/>
          </a:p>
        </p:txBody>
      </p:sp>
      <p:pic>
        <p:nvPicPr>
          <p:cNvPr id="8194" name="Picture 2" descr="C:\Users\PLAYAZO\Pictures\Screenshots\Captura de pantalla (242).png"/>
          <p:cNvPicPr>
            <a:picLocks noChangeAspect="1" noChangeArrowheads="1"/>
          </p:cNvPicPr>
          <p:nvPr/>
        </p:nvPicPr>
        <p:blipFill rotWithShape="1">
          <a:blip r:embed="rId2">
            <a:extLst>
              <a:ext uri="{28A0092B-C50C-407E-A947-70E740481C1C}">
                <a14:useLocalDpi xmlns:a14="http://schemas.microsoft.com/office/drawing/2010/main" val="0"/>
              </a:ext>
            </a:extLst>
          </a:blip>
          <a:srcRect l="28933" t="42940" r="30797" b="21578"/>
          <a:stretch/>
        </p:blipFill>
        <p:spPr bwMode="auto">
          <a:xfrm>
            <a:off x="511884" y="1813559"/>
            <a:ext cx="8092440" cy="2390429"/>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PLAYAZO\Pictures\Screenshots\Captura de pantalla (243).png"/>
          <p:cNvPicPr>
            <a:picLocks noChangeAspect="1" noChangeArrowheads="1"/>
          </p:cNvPicPr>
          <p:nvPr/>
        </p:nvPicPr>
        <p:blipFill rotWithShape="1">
          <a:blip r:embed="rId3">
            <a:extLst>
              <a:ext uri="{28A0092B-C50C-407E-A947-70E740481C1C}">
                <a14:useLocalDpi xmlns:a14="http://schemas.microsoft.com/office/drawing/2010/main" val="0"/>
              </a:ext>
            </a:extLst>
          </a:blip>
          <a:srcRect l="28703" t="42366" r="30611" b="23011"/>
          <a:stretch/>
        </p:blipFill>
        <p:spPr bwMode="auto">
          <a:xfrm>
            <a:off x="504264" y="4464537"/>
            <a:ext cx="8107680" cy="188976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860032" y="3161173"/>
            <a:ext cx="720080" cy="420227"/>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sp>
        <p:nvSpPr>
          <p:cNvPr id="7" name="6 Rectángulo"/>
          <p:cNvSpPr/>
          <p:nvPr/>
        </p:nvSpPr>
        <p:spPr>
          <a:xfrm>
            <a:off x="4860032" y="2610279"/>
            <a:ext cx="720080" cy="420227"/>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2</a:t>
            </a:r>
            <a:endParaRPr lang="es-ES" dirty="0">
              <a:solidFill>
                <a:schemeClr val="tx1"/>
              </a:solidFill>
            </a:endParaRPr>
          </a:p>
        </p:txBody>
      </p:sp>
      <p:sp>
        <p:nvSpPr>
          <p:cNvPr id="8" name="7 Rectángulo"/>
          <p:cNvSpPr/>
          <p:nvPr/>
        </p:nvSpPr>
        <p:spPr>
          <a:xfrm>
            <a:off x="7397080" y="5199303"/>
            <a:ext cx="720080" cy="420227"/>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cxnSp>
        <p:nvCxnSpPr>
          <p:cNvPr id="5" name="4 Conector recto de flecha"/>
          <p:cNvCxnSpPr>
            <a:stCxn id="3" idx="1"/>
          </p:cNvCxnSpPr>
          <p:nvPr/>
        </p:nvCxnSpPr>
        <p:spPr>
          <a:xfrm flipH="1" flipV="1">
            <a:off x="1763688" y="3030506"/>
            <a:ext cx="3096344" cy="340781"/>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stCxn id="7" idx="1"/>
          </p:cNvCxnSpPr>
          <p:nvPr/>
        </p:nvCxnSpPr>
        <p:spPr>
          <a:xfrm flipH="1" flipV="1">
            <a:off x="3563888" y="2820392"/>
            <a:ext cx="1296144" cy="1"/>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1"/>
          </p:cNvCxnSpPr>
          <p:nvPr/>
        </p:nvCxnSpPr>
        <p:spPr>
          <a:xfrm flipH="1" flipV="1">
            <a:off x="5580112" y="5409416"/>
            <a:ext cx="1816968" cy="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82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a:t>
            </a:r>
            <a:r>
              <a:rPr lang="es-ES" dirty="0" smtClean="0"/>
              <a:t>2.2: una vez hecho el paso anterior al presionar editar seleccionamos las casillas que queremos que estén en la parte inferior como una fila luego se mostraran los años seleccionados.</a:t>
            </a:r>
            <a:endParaRPr lang="es-ES" dirty="0"/>
          </a:p>
        </p:txBody>
      </p:sp>
      <p:pic>
        <p:nvPicPr>
          <p:cNvPr id="9218" name="Picture 2" descr="C:\Users\PLAYAZO\Pictures\Screenshots\Captura de pantalla (244).png"/>
          <p:cNvPicPr>
            <a:picLocks noChangeAspect="1" noChangeArrowheads="1"/>
          </p:cNvPicPr>
          <p:nvPr/>
        </p:nvPicPr>
        <p:blipFill rotWithShape="1">
          <a:blip r:embed="rId2">
            <a:extLst>
              <a:ext uri="{28A0092B-C50C-407E-A947-70E740481C1C}">
                <a14:useLocalDpi xmlns:a14="http://schemas.microsoft.com/office/drawing/2010/main" val="0"/>
              </a:ext>
            </a:extLst>
          </a:blip>
          <a:srcRect t="22270" r="37778" b="30263"/>
          <a:stretch/>
        </p:blipFill>
        <p:spPr bwMode="auto">
          <a:xfrm>
            <a:off x="179512" y="1340768"/>
            <a:ext cx="8822432" cy="259228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PLAYAZO\Pictures\Screenshots\Captura de pantalla (245).png"/>
          <p:cNvPicPr>
            <a:picLocks noChangeAspect="1" noChangeArrowheads="1"/>
          </p:cNvPicPr>
          <p:nvPr/>
        </p:nvPicPr>
        <p:blipFill rotWithShape="1">
          <a:blip r:embed="rId3">
            <a:extLst>
              <a:ext uri="{28A0092B-C50C-407E-A947-70E740481C1C}">
                <a14:useLocalDpi xmlns:a14="http://schemas.microsoft.com/office/drawing/2010/main" val="0"/>
              </a:ext>
            </a:extLst>
          </a:blip>
          <a:srcRect l="28481" t="42177" r="30680" b="22602"/>
          <a:stretch/>
        </p:blipFill>
        <p:spPr bwMode="auto">
          <a:xfrm>
            <a:off x="2389136" y="4161050"/>
            <a:ext cx="4403184" cy="2373463"/>
          </a:xfrm>
          <a:prstGeom prst="rect">
            <a:avLst/>
          </a:prstGeom>
          <a:noFill/>
          <a:extLst>
            <a:ext uri="{909E8E84-426E-40DD-AFC4-6F175D3DCCD1}">
              <a14:hiddenFill xmlns:a14="http://schemas.microsoft.com/office/drawing/2010/main">
                <a:solidFill>
                  <a:srgbClr val="FFFFFF"/>
                </a:solidFill>
              </a14:hiddenFill>
            </a:ext>
          </a:extLst>
        </p:spPr>
      </p:pic>
      <p:sp>
        <p:nvSpPr>
          <p:cNvPr id="3" name="2 Abrir llave"/>
          <p:cNvSpPr/>
          <p:nvPr/>
        </p:nvSpPr>
        <p:spPr>
          <a:xfrm>
            <a:off x="1691680" y="2420888"/>
            <a:ext cx="216024" cy="936104"/>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 name="3 Rectángulo"/>
          <p:cNvSpPr/>
          <p:nvPr/>
        </p:nvSpPr>
        <p:spPr>
          <a:xfrm>
            <a:off x="611560" y="2420888"/>
            <a:ext cx="849092" cy="936104"/>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smtClean="0">
                <a:solidFill>
                  <a:schemeClr val="tx1"/>
                </a:solidFill>
              </a:rPr>
              <a:t>Seleccionar años</a:t>
            </a:r>
            <a:endParaRPr lang="es-ES" sz="1050" dirty="0">
              <a:solidFill>
                <a:schemeClr val="tx1"/>
              </a:solidFill>
            </a:endParaRPr>
          </a:p>
        </p:txBody>
      </p:sp>
      <p:sp>
        <p:nvSpPr>
          <p:cNvPr id="7" name="6 Abrir llave"/>
          <p:cNvSpPr/>
          <p:nvPr/>
        </p:nvSpPr>
        <p:spPr>
          <a:xfrm flipH="1">
            <a:off x="6228184" y="5229200"/>
            <a:ext cx="288032" cy="936104"/>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7 Rectángulo"/>
          <p:cNvSpPr/>
          <p:nvPr/>
        </p:nvSpPr>
        <p:spPr>
          <a:xfrm>
            <a:off x="6581350" y="5229200"/>
            <a:ext cx="849092" cy="9361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dirty="0" smtClean="0">
                <a:solidFill>
                  <a:schemeClr val="tx1"/>
                </a:solidFill>
              </a:rPr>
              <a:t>Aquí aparecerán los datos seleccionados.</a:t>
            </a:r>
            <a:endParaRPr lang="es-ES" sz="1050" dirty="0">
              <a:solidFill>
                <a:schemeClr val="tx1"/>
              </a:solidFill>
            </a:endParaRPr>
          </a:p>
        </p:txBody>
      </p:sp>
    </p:spTree>
    <p:extLst>
      <p:ext uri="{BB962C8B-B14F-4D97-AF65-F5344CB8AC3E}">
        <p14:creationId xmlns:p14="http://schemas.microsoft.com/office/powerpoint/2010/main" val="343499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646331"/>
          </a:xfrm>
          <a:prstGeom prst="rect">
            <a:avLst/>
          </a:prstGeom>
          <a:noFill/>
        </p:spPr>
        <p:txBody>
          <a:bodyPr wrap="square" rtlCol="0">
            <a:spAutoFit/>
          </a:bodyPr>
          <a:lstStyle/>
          <a:p>
            <a:r>
              <a:rPr lang="es-ES" dirty="0" smtClean="0"/>
              <a:t>Paso </a:t>
            </a:r>
            <a:r>
              <a:rPr lang="es-ES" dirty="0" smtClean="0"/>
              <a:t>2.3: seguidos estos pasos tendremos un grafico como este, luego le damos un poco de forma acomodándolo como nos hayan pedido o como gustemos.</a:t>
            </a:r>
            <a:endParaRPr lang="es-ES" dirty="0"/>
          </a:p>
        </p:txBody>
      </p:sp>
      <p:pic>
        <p:nvPicPr>
          <p:cNvPr id="10242" name="Picture 2" descr="C:\Users\PLAYAZO\Pictures\Screenshots\Captura de pantalla (246).png"/>
          <p:cNvPicPr>
            <a:picLocks noChangeAspect="1" noChangeArrowheads="1"/>
          </p:cNvPicPr>
          <p:nvPr/>
        </p:nvPicPr>
        <p:blipFill rotWithShape="1">
          <a:blip r:embed="rId2">
            <a:extLst>
              <a:ext uri="{28A0092B-C50C-407E-A947-70E740481C1C}">
                <a14:useLocalDpi xmlns:a14="http://schemas.microsoft.com/office/drawing/2010/main" val="0"/>
              </a:ext>
            </a:extLst>
          </a:blip>
          <a:srcRect b="30243"/>
          <a:stretch/>
        </p:blipFill>
        <p:spPr bwMode="auto">
          <a:xfrm>
            <a:off x="323528" y="1396008"/>
            <a:ext cx="8568952" cy="476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1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a:t>
            </a:r>
            <a:r>
              <a:rPr lang="es-ES" dirty="0"/>
              <a:t>3</a:t>
            </a:r>
            <a:r>
              <a:rPr lang="es-ES" dirty="0" smtClean="0"/>
              <a:t>: ahora lo siguiente para </a:t>
            </a:r>
            <a:r>
              <a:rPr lang="es-ES" dirty="0" smtClean="0"/>
              <a:t>los ejes vamos a seleccionar primero uno y nos dirigimos </a:t>
            </a:r>
            <a:r>
              <a:rPr lang="es-ES" dirty="0" smtClean="0"/>
              <a:t>a dar clic derecho a “Dar formato al eje(1)” </a:t>
            </a:r>
            <a:r>
              <a:rPr lang="es-ES" dirty="0"/>
              <a:t> </a:t>
            </a:r>
            <a:r>
              <a:rPr lang="es-ES" dirty="0" smtClean="0"/>
              <a:t>y </a:t>
            </a:r>
            <a:r>
              <a:rPr lang="es-ES" dirty="0" smtClean="0"/>
              <a:t>escogemos “Marcas de graduación principal ” como “Interior(2)” </a:t>
            </a:r>
            <a:r>
              <a:rPr lang="es-ES" dirty="0" smtClean="0"/>
              <a:t>en tipo principal y repetimos el proceso para el otro eje.</a:t>
            </a:r>
            <a:endParaRPr lang="es-ES" dirty="0"/>
          </a:p>
        </p:txBody>
      </p:sp>
      <p:pic>
        <p:nvPicPr>
          <p:cNvPr id="11266" name="Picture 2" descr="C:\Users\PLAYAZO\Pictures\Screenshots\Captura de pantalla (247).png"/>
          <p:cNvPicPr>
            <a:picLocks noChangeAspect="1" noChangeArrowheads="1"/>
          </p:cNvPicPr>
          <p:nvPr/>
        </p:nvPicPr>
        <p:blipFill rotWithShape="1">
          <a:blip r:embed="rId2">
            <a:extLst>
              <a:ext uri="{28A0092B-C50C-407E-A947-70E740481C1C}">
                <a14:useLocalDpi xmlns:a14="http://schemas.microsoft.com/office/drawing/2010/main" val="0"/>
              </a:ext>
            </a:extLst>
          </a:blip>
          <a:srcRect l="55330" t="24335" r="8448" b="33708"/>
          <a:stretch/>
        </p:blipFill>
        <p:spPr bwMode="auto">
          <a:xfrm>
            <a:off x="61312" y="1412777"/>
            <a:ext cx="4496792" cy="518851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PLAYAZO\Pictures\Screenshots\Captura de pantalla (248).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7866" r="11336" b="20622"/>
          <a:stretch/>
        </p:blipFill>
        <p:spPr bwMode="auto">
          <a:xfrm>
            <a:off x="4716016" y="1412777"/>
            <a:ext cx="4320480" cy="518851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915816" y="4293096"/>
            <a:ext cx="432048" cy="504056"/>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7" name="6 Conector recto de flecha"/>
          <p:cNvCxnSpPr>
            <a:stCxn id="3" idx="2"/>
          </p:cNvCxnSpPr>
          <p:nvPr/>
        </p:nvCxnSpPr>
        <p:spPr>
          <a:xfrm flipH="1">
            <a:off x="2309708" y="4797152"/>
            <a:ext cx="822132" cy="1008112"/>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8028384" y="4540540"/>
            <a:ext cx="432048" cy="504056"/>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endParaRPr lang="es-ES" dirty="0">
              <a:solidFill>
                <a:schemeClr val="tx1"/>
              </a:solidFill>
            </a:endParaRPr>
          </a:p>
        </p:txBody>
      </p:sp>
      <p:cxnSp>
        <p:nvCxnSpPr>
          <p:cNvPr id="12" name="11 Conector recto de flecha"/>
          <p:cNvCxnSpPr>
            <a:stCxn id="11" idx="0"/>
          </p:cNvCxnSpPr>
          <p:nvPr/>
        </p:nvCxnSpPr>
        <p:spPr>
          <a:xfrm flipH="1" flipV="1">
            <a:off x="7668344" y="3861048"/>
            <a:ext cx="576064" cy="679492"/>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34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4:se selecciona el rayado vertical, se da </a:t>
            </a:r>
            <a:r>
              <a:rPr lang="es-ES" dirty="0" smtClean="0"/>
              <a:t>clic derecho en </a:t>
            </a:r>
            <a:r>
              <a:rPr lang="es-ES" dirty="0" smtClean="0"/>
              <a:t>las </a:t>
            </a:r>
            <a:r>
              <a:rPr lang="es-ES" dirty="0" smtClean="0"/>
              <a:t>“Rayas verticales(1) “y </a:t>
            </a:r>
            <a:r>
              <a:rPr lang="es-ES" dirty="0" smtClean="0"/>
              <a:t>van aparecer las propiedades. Se escoge donde dice línea solida, con el color negro y  el </a:t>
            </a:r>
            <a:r>
              <a:rPr lang="es-ES" dirty="0" smtClean="0"/>
              <a:t>“Tamaño </a:t>
            </a:r>
            <a:r>
              <a:rPr lang="es-ES" dirty="0" smtClean="0"/>
              <a:t>de 1.25 de </a:t>
            </a:r>
            <a:r>
              <a:rPr lang="es-ES" dirty="0" smtClean="0"/>
              <a:t>ancho(2)” y también seleccionamos “Línea</a:t>
            </a:r>
            <a:r>
              <a:rPr lang="es-ES" dirty="0" smtClean="0"/>
              <a:t> Solida de color negro(3)</a:t>
            </a:r>
            <a:r>
              <a:rPr lang="es-ES" dirty="0" smtClean="0"/>
              <a:t>”.</a:t>
            </a:r>
            <a:endParaRPr lang="es-ES" dirty="0"/>
          </a:p>
        </p:txBody>
      </p:sp>
      <p:pic>
        <p:nvPicPr>
          <p:cNvPr id="3" name="Picture 2" descr="C:\Users\PLAYAZO\Pictures\Screenshots\Captura de pantalla (249).png"/>
          <p:cNvPicPr>
            <a:picLocks noChangeAspect="1" noChangeArrowheads="1"/>
          </p:cNvPicPr>
          <p:nvPr/>
        </p:nvPicPr>
        <p:blipFill rotWithShape="1">
          <a:blip r:embed="rId2">
            <a:extLst>
              <a:ext uri="{28A0092B-C50C-407E-A947-70E740481C1C}">
                <a14:useLocalDpi xmlns:a14="http://schemas.microsoft.com/office/drawing/2010/main" val="0"/>
              </a:ext>
            </a:extLst>
          </a:blip>
          <a:srcRect l="15608" t="17750" r="45768" b="21464"/>
          <a:stretch/>
        </p:blipFill>
        <p:spPr bwMode="auto">
          <a:xfrm>
            <a:off x="179512" y="1188421"/>
            <a:ext cx="3254256" cy="533692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PLAYAZO\Pictures\Screenshots\Captura de pantalla (250).png"/>
          <p:cNvPicPr>
            <a:picLocks noChangeAspect="1" noChangeArrowheads="1"/>
          </p:cNvPicPr>
          <p:nvPr/>
        </p:nvPicPr>
        <p:blipFill rotWithShape="1">
          <a:blip r:embed="rId3">
            <a:extLst>
              <a:ext uri="{28A0092B-C50C-407E-A947-70E740481C1C}">
                <a14:useLocalDpi xmlns:a14="http://schemas.microsoft.com/office/drawing/2010/main" val="0"/>
              </a:ext>
            </a:extLst>
          </a:blip>
          <a:srcRect l="15897" t="16517" r="7027" b="20795"/>
          <a:stretch/>
        </p:blipFill>
        <p:spPr bwMode="auto">
          <a:xfrm>
            <a:off x="3563888" y="1188420"/>
            <a:ext cx="5472608" cy="533692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de flecha"/>
          <p:cNvCxnSpPr>
            <a:stCxn id="7" idx="2"/>
          </p:cNvCxnSpPr>
          <p:nvPr/>
        </p:nvCxnSpPr>
        <p:spPr>
          <a:xfrm>
            <a:off x="6564756" y="1927332"/>
            <a:ext cx="0" cy="637572"/>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 name="6 Rectángulo"/>
          <p:cNvSpPr/>
          <p:nvPr/>
        </p:nvSpPr>
        <p:spPr>
          <a:xfrm>
            <a:off x="6204716" y="1556792"/>
            <a:ext cx="720080" cy="370540"/>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sp>
        <p:nvSpPr>
          <p:cNvPr id="15" name="14 Rectángulo"/>
          <p:cNvSpPr/>
          <p:nvPr/>
        </p:nvSpPr>
        <p:spPr>
          <a:xfrm>
            <a:off x="4788024" y="2632956"/>
            <a:ext cx="720080" cy="370540"/>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cxnSp>
        <p:nvCxnSpPr>
          <p:cNvPr id="16" name="15 Conector recto de flecha"/>
          <p:cNvCxnSpPr>
            <a:stCxn id="15" idx="0"/>
          </p:cNvCxnSpPr>
          <p:nvPr/>
        </p:nvCxnSpPr>
        <p:spPr>
          <a:xfrm flipV="1">
            <a:off x="5148064" y="2246118"/>
            <a:ext cx="0" cy="38683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9" name="18 Rectángulo"/>
          <p:cNvSpPr/>
          <p:nvPr/>
        </p:nvSpPr>
        <p:spPr>
          <a:xfrm>
            <a:off x="1691680" y="3482777"/>
            <a:ext cx="720080" cy="3705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3</a:t>
            </a:r>
            <a:endParaRPr lang="es-ES" dirty="0">
              <a:solidFill>
                <a:schemeClr val="tx1"/>
              </a:solidFill>
            </a:endParaRPr>
          </a:p>
        </p:txBody>
      </p:sp>
      <p:cxnSp>
        <p:nvCxnSpPr>
          <p:cNvPr id="20" name="19 Conector recto de flecha"/>
          <p:cNvCxnSpPr>
            <a:stCxn id="19" idx="0"/>
          </p:cNvCxnSpPr>
          <p:nvPr/>
        </p:nvCxnSpPr>
        <p:spPr>
          <a:xfrm flipH="1" flipV="1">
            <a:off x="1691680" y="2818226"/>
            <a:ext cx="360040" cy="66455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flipH="1" flipV="1">
            <a:off x="1691680" y="2132856"/>
            <a:ext cx="540060" cy="134992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72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1" y="323364"/>
            <a:ext cx="9144000" cy="4247317"/>
          </a:xfrm>
          <a:prstGeom prst="rect">
            <a:avLst/>
          </a:prstGeom>
          <a:noFill/>
        </p:spPr>
        <p:txBody>
          <a:bodyPr wrap="square" rtlCol="0">
            <a:spAutoFit/>
          </a:bodyPr>
          <a:lstStyle/>
          <a:p>
            <a:pPr algn="ctr"/>
            <a:r>
              <a:rPr lang="es-ES" dirty="0" smtClean="0"/>
              <a:t>Introducción</a:t>
            </a:r>
          </a:p>
          <a:p>
            <a:pPr algn="ctr"/>
            <a:endParaRPr lang="es-ES" dirty="0"/>
          </a:p>
          <a:p>
            <a:r>
              <a:rPr lang="es-ES" dirty="0" smtClean="0"/>
              <a:t>El objetivo de este manual de usuario es enseñar a cualquier persona interesada en realizar un cuadro o grafico estadístico a como hacerlo y en este caso se va a  realizar utilizando una herramienta llamada Excel de Microsoft, en te manual se enseñan los pasos correspondientes y los mas básicos para su realización y hacer este proceso con mas facilidad, escogí utilizar Excel ya que es una herramienta muy conocida para la realización de este tipo de trabajo sin embargo existen mas herramientas en la cual podemos desarrollar este tipo de trabajos.</a:t>
            </a:r>
          </a:p>
          <a:p>
            <a:endParaRPr lang="es-ES" dirty="0" smtClean="0"/>
          </a:p>
          <a:p>
            <a:r>
              <a:rPr lang="es-ES" dirty="0" smtClean="0"/>
              <a:t>En Excel se pueden trabajar con diferentes tipos de operaciones, tablas, cálculos, análisis de datos y gráficos con diferentes tipos de diseño dependiendo de nuestras necesidades, como ya mencione anteriormente hay muchos programas especializados para la creación de cuadros y gráficos estadísticos, sin embargo en este manual se va a trabajar únicamente con Excel, esto no implica una barrera para seguir los pasos del manual y conseguir el mismo resultado en otro programa.</a:t>
            </a:r>
            <a:endParaRPr lang="es-ES" dirty="0"/>
          </a:p>
        </p:txBody>
      </p:sp>
    </p:spTree>
    <p:extLst>
      <p:ext uri="{BB962C8B-B14F-4D97-AF65-F5344CB8AC3E}">
        <p14:creationId xmlns:p14="http://schemas.microsoft.com/office/powerpoint/2010/main" val="1385370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63" y="265091"/>
            <a:ext cx="9116211" cy="923330"/>
          </a:xfrm>
          <a:prstGeom prst="rect">
            <a:avLst/>
          </a:prstGeom>
          <a:noFill/>
        </p:spPr>
        <p:txBody>
          <a:bodyPr wrap="square" rtlCol="0">
            <a:spAutoFit/>
          </a:bodyPr>
          <a:lstStyle/>
          <a:p>
            <a:r>
              <a:rPr lang="es-ES" dirty="0" smtClean="0"/>
              <a:t>Paso </a:t>
            </a:r>
            <a:r>
              <a:rPr lang="es-ES" dirty="0" smtClean="0"/>
              <a:t>5:  </a:t>
            </a:r>
            <a:r>
              <a:rPr lang="es-ES" dirty="0" smtClean="0"/>
              <a:t>En este paso se agrega el titulo </a:t>
            </a:r>
            <a:r>
              <a:rPr lang="es-ES" dirty="0" smtClean="0"/>
              <a:t>con la fecha y el </a:t>
            </a:r>
            <a:r>
              <a:rPr lang="es-ES" dirty="0" smtClean="0"/>
              <a:t>lugar </a:t>
            </a:r>
            <a:r>
              <a:rPr lang="es-ES" dirty="0" smtClean="0"/>
              <a:t>y </a:t>
            </a:r>
            <a:r>
              <a:rPr lang="es-ES" dirty="0" smtClean="0"/>
              <a:t>la enumeración como tal del cuadro, esto se hace </a:t>
            </a:r>
            <a:r>
              <a:rPr lang="es-ES" dirty="0" smtClean="0"/>
              <a:t>agregando un “Cuadro de texto(1)” dentro del grafico de la siguiente manera</a:t>
            </a:r>
            <a:r>
              <a:rPr lang="es-ES" dirty="0" smtClean="0"/>
              <a:t>. </a:t>
            </a:r>
            <a:endParaRPr lang="es-ES" dirty="0"/>
          </a:p>
        </p:txBody>
      </p:sp>
      <p:pic>
        <p:nvPicPr>
          <p:cNvPr id="18" name="Picture 3" descr="C:\Users\PLAYAZO\Pictures\Screenshots\Captura de pantalla (252).png"/>
          <p:cNvPicPr>
            <a:picLocks noChangeAspect="1" noChangeArrowheads="1"/>
          </p:cNvPicPr>
          <p:nvPr/>
        </p:nvPicPr>
        <p:blipFill rotWithShape="1">
          <a:blip r:embed="rId2">
            <a:extLst>
              <a:ext uri="{28A0092B-C50C-407E-A947-70E740481C1C}">
                <a14:useLocalDpi xmlns:a14="http://schemas.microsoft.com/office/drawing/2010/main" val="0"/>
              </a:ext>
            </a:extLst>
          </a:blip>
          <a:srcRect b="23092"/>
          <a:stretch/>
        </p:blipFill>
        <p:spPr bwMode="auto">
          <a:xfrm>
            <a:off x="107504" y="1249338"/>
            <a:ext cx="8856984" cy="5348014"/>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932040" y="2492896"/>
            <a:ext cx="432048" cy="2880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6" name="5 Conector angular"/>
          <p:cNvCxnSpPr>
            <a:stCxn id="3" idx="3"/>
          </p:cNvCxnSpPr>
          <p:nvPr/>
        </p:nvCxnSpPr>
        <p:spPr>
          <a:xfrm flipV="1">
            <a:off x="5364088" y="1988840"/>
            <a:ext cx="792088" cy="648072"/>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8 Conector angular"/>
          <p:cNvCxnSpPr/>
          <p:nvPr/>
        </p:nvCxnSpPr>
        <p:spPr>
          <a:xfrm>
            <a:off x="5148064" y="2780928"/>
            <a:ext cx="1008112" cy="360040"/>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07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63" y="265091"/>
            <a:ext cx="9116211" cy="646331"/>
          </a:xfrm>
          <a:prstGeom prst="rect">
            <a:avLst/>
          </a:prstGeom>
          <a:noFill/>
        </p:spPr>
        <p:txBody>
          <a:bodyPr wrap="square" rtlCol="0">
            <a:spAutoFit/>
          </a:bodyPr>
          <a:lstStyle/>
          <a:p>
            <a:r>
              <a:rPr lang="es-ES" dirty="0" smtClean="0"/>
              <a:t>Paso </a:t>
            </a:r>
            <a:r>
              <a:rPr lang="es-ES" dirty="0"/>
              <a:t>6</a:t>
            </a:r>
            <a:r>
              <a:rPr lang="es-ES" dirty="0" smtClean="0"/>
              <a:t>:  </a:t>
            </a:r>
            <a:r>
              <a:rPr lang="es-ES" dirty="0" smtClean="0"/>
              <a:t>En este paso se agrega el </a:t>
            </a:r>
            <a:r>
              <a:rPr lang="es-ES" dirty="0" smtClean="0"/>
              <a:t>titulo correspondiente al eje  para indicar el concepto de los datos, esto lo hacemos agregando un “Cuadro de texto(1)” como lo hicimos anteriormente.</a:t>
            </a:r>
            <a:endParaRPr lang="es-ES" dirty="0"/>
          </a:p>
        </p:txBody>
      </p:sp>
      <p:pic>
        <p:nvPicPr>
          <p:cNvPr id="14338" name="Picture 2" descr="C:\Users\PLAYAZO\Pictures\Screenshots\Captura de pantalla (254).png"/>
          <p:cNvPicPr>
            <a:picLocks noChangeAspect="1" noChangeArrowheads="1"/>
          </p:cNvPicPr>
          <p:nvPr/>
        </p:nvPicPr>
        <p:blipFill rotWithShape="1">
          <a:blip r:embed="rId2">
            <a:extLst>
              <a:ext uri="{28A0092B-C50C-407E-A947-70E740481C1C}">
                <a14:useLocalDpi xmlns:a14="http://schemas.microsoft.com/office/drawing/2010/main" val="0"/>
              </a:ext>
            </a:extLst>
          </a:blip>
          <a:srcRect b="25032"/>
          <a:stretch/>
        </p:blipFill>
        <p:spPr bwMode="auto">
          <a:xfrm>
            <a:off x="272666" y="1412776"/>
            <a:ext cx="8568952"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932040" y="2492896"/>
            <a:ext cx="432048" cy="2880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5" name="4 Conector recto de flecha"/>
          <p:cNvCxnSpPr/>
          <p:nvPr/>
        </p:nvCxnSpPr>
        <p:spPr>
          <a:xfrm>
            <a:off x="5148064" y="2780928"/>
            <a:ext cx="216024"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5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963" y="265091"/>
            <a:ext cx="9116211" cy="923330"/>
          </a:xfrm>
          <a:prstGeom prst="rect">
            <a:avLst/>
          </a:prstGeom>
          <a:noFill/>
        </p:spPr>
        <p:txBody>
          <a:bodyPr wrap="square" rtlCol="0">
            <a:spAutoFit/>
          </a:bodyPr>
          <a:lstStyle/>
          <a:p>
            <a:r>
              <a:rPr lang="es-ES" dirty="0" smtClean="0"/>
              <a:t>Paso </a:t>
            </a:r>
            <a:r>
              <a:rPr lang="es-ES" dirty="0" smtClean="0"/>
              <a:t>7:  </a:t>
            </a:r>
            <a:r>
              <a:rPr lang="es-ES" dirty="0" smtClean="0"/>
              <a:t>En este paso se </a:t>
            </a:r>
            <a:r>
              <a:rPr lang="es-ES" dirty="0" smtClean="0"/>
              <a:t>agrega la fuente del grafico y se realizan los detalles finales, como cambiar la textura de </a:t>
            </a:r>
            <a:r>
              <a:rPr lang="es-ES" dirty="0"/>
              <a:t>la columnas para </a:t>
            </a:r>
            <a:r>
              <a:rPr lang="es-ES" dirty="0" smtClean="0"/>
              <a:t>mejorar a la estética, en este caso le damos clic derecho a las columnas y ahí podremos cambiar el formato de las columnas.</a:t>
            </a:r>
            <a:endParaRPr lang="es-ES" dirty="0"/>
          </a:p>
        </p:txBody>
      </p:sp>
      <p:pic>
        <p:nvPicPr>
          <p:cNvPr id="15362" name="Picture 2" descr="C:\Users\PLAYAZO\Pictures\Screenshots\Captura de pantalla (255).png"/>
          <p:cNvPicPr>
            <a:picLocks noChangeAspect="1" noChangeArrowheads="1"/>
          </p:cNvPicPr>
          <p:nvPr/>
        </p:nvPicPr>
        <p:blipFill rotWithShape="1">
          <a:blip r:embed="rId2">
            <a:extLst>
              <a:ext uri="{28A0092B-C50C-407E-A947-70E740481C1C}">
                <a14:useLocalDpi xmlns:a14="http://schemas.microsoft.com/office/drawing/2010/main" val="0"/>
              </a:ext>
            </a:extLst>
          </a:blip>
          <a:srcRect r="17611" b="11708"/>
          <a:stretch/>
        </p:blipFill>
        <p:spPr bwMode="auto">
          <a:xfrm>
            <a:off x="251520" y="1340768"/>
            <a:ext cx="8568952" cy="5112568"/>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4932040" y="4653136"/>
            <a:ext cx="432048" cy="288032"/>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6" name="5 Conector recto de flecha"/>
          <p:cNvCxnSpPr>
            <a:stCxn id="5" idx="0"/>
          </p:cNvCxnSpPr>
          <p:nvPr/>
        </p:nvCxnSpPr>
        <p:spPr>
          <a:xfrm flipV="1">
            <a:off x="5148064" y="4005064"/>
            <a:ext cx="0" cy="648072"/>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39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63" y="265091"/>
            <a:ext cx="9116211" cy="923330"/>
          </a:xfrm>
          <a:prstGeom prst="rect">
            <a:avLst/>
          </a:prstGeom>
          <a:noFill/>
        </p:spPr>
        <p:txBody>
          <a:bodyPr wrap="square" rtlCol="0">
            <a:spAutoFit/>
          </a:bodyPr>
          <a:lstStyle/>
          <a:p>
            <a:r>
              <a:rPr lang="es-ES" dirty="0" smtClean="0"/>
              <a:t>Paso </a:t>
            </a:r>
            <a:r>
              <a:rPr lang="es-ES" dirty="0" smtClean="0"/>
              <a:t>7.1:  </a:t>
            </a:r>
            <a:r>
              <a:rPr lang="es-ES" dirty="0" smtClean="0"/>
              <a:t>En este paso </a:t>
            </a:r>
            <a:r>
              <a:rPr lang="es-ES" dirty="0" smtClean="0"/>
              <a:t>se procede a agregar un cuadro de texto y se escribe o se digita la respectiva fuente del grafico estadístico, se dirige a la opción “Insertar(1)” y se escoge “Cuadro de texto”, para ponerlo dentro del grafico.</a:t>
            </a:r>
            <a:endParaRPr lang="es-ES" dirty="0"/>
          </a:p>
        </p:txBody>
      </p:sp>
      <p:pic>
        <p:nvPicPr>
          <p:cNvPr id="16386" name="Picture 2" descr="C:\Users\PLAYAZO\Pictures\Screenshots\Captura de pantalla (256).png"/>
          <p:cNvPicPr>
            <a:picLocks noChangeAspect="1" noChangeArrowheads="1"/>
          </p:cNvPicPr>
          <p:nvPr/>
        </p:nvPicPr>
        <p:blipFill rotWithShape="1">
          <a:blip r:embed="rId2">
            <a:extLst>
              <a:ext uri="{28A0092B-C50C-407E-A947-70E740481C1C}">
                <a14:useLocalDpi xmlns:a14="http://schemas.microsoft.com/office/drawing/2010/main" val="0"/>
              </a:ext>
            </a:extLst>
          </a:blip>
          <a:srcRect b="24866"/>
          <a:stretch/>
        </p:blipFill>
        <p:spPr bwMode="auto">
          <a:xfrm>
            <a:off x="107504" y="1188422"/>
            <a:ext cx="8856984" cy="5336922"/>
          </a:xfrm>
          <a:prstGeom prst="rect">
            <a:avLst/>
          </a:prstGeom>
          <a:noFill/>
          <a:extLst>
            <a:ext uri="{909E8E84-426E-40DD-AFC4-6F175D3DCCD1}">
              <a14:hiddenFill xmlns:a14="http://schemas.microsoft.com/office/drawing/2010/main">
                <a:solidFill>
                  <a:srgbClr val="FFFFFF"/>
                </a:solidFill>
              </a14:hiddenFill>
            </a:ext>
          </a:extLst>
        </p:spPr>
      </p:pic>
      <p:sp>
        <p:nvSpPr>
          <p:cNvPr id="3" name="2 Marco"/>
          <p:cNvSpPr/>
          <p:nvPr/>
        </p:nvSpPr>
        <p:spPr>
          <a:xfrm>
            <a:off x="5220072" y="6021288"/>
            <a:ext cx="3024336" cy="504056"/>
          </a:xfrm>
          <a:prstGeom prst="fram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3 Marco"/>
          <p:cNvSpPr/>
          <p:nvPr/>
        </p:nvSpPr>
        <p:spPr>
          <a:xfrm>
            <a:off x="6084168" y="1484784"/>
            <a:ext cx="432048" cy="720080"/>
          </a:xfrm>
          <a:prstGeom prst="fram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6" name="5 Conector angular"/>
          <p:cNvCxnSpPr>
            <a:stCxn id="4" idx="1"/>
            <a:endCxn id="3" idx="1"/>
          </p:cNvCxnSpPr>
          <p:nvPr/>
        </p:nvCxnSpPr>
        <p:spPr>
          <a:xfrm rot="10800000" flipV="1">
            <a:off x="5220072" y="1844824"/>
            <a:ext cx="864096" cy="4428492"/>
          </a:xfrm>
          <a:prstGeom prst="bentConnector3">
            <a:avLst>
              <a:gd name="adj1" fmla="val 126455"/>
            </a:avLst>
          </a:prstGeom>
          <a:ln>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1907704" y="2420888"/>
            <a:ext cx="432048" cy="288032"/>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cxnSp>
        <p:nvCxnSpPr>
          <p:cNvPr id="9" name="8 Conector recto de flecha"/>
          <p:cNvCxnSpPr/>
          <p:nvPr/>
        </p:nvCxnSpPr>
        <p:spPr>
          <a:xfrm flipH="1" flipV="1">
            <a:off x="1115616" y="1628800"/>
            <a:ext cx="792088" cy="936104"/>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011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PLAYAZO\Pictures\Screenshots\Captura de pantalla (259).png"/>
          <p:cNvPicPr>
            <a:picLocks noChangeAspect="1" noChangeArrowheads="1"/>
          </p:cNvPicPr>
          <p:nvPr/>
        </p:nvPicPr>
        <p:blipFill rotWithShape="1">
          <a:blip r:embed="rId2">
            <a:extLst>
              <a:ext uri="{28A0092B-C50C-407E-A947-70E740481C1C}">
                <a14:useLocalDpi xmlns:a14="http://schemas.microsoft.com/office/drawing/2010/main" val="0"/>
              </a:ext>
            </a:extLst>
          </a:blip>
          <a:srcRect l="11709" t="25920" r="45511" b="34806"/>
          <a:stretch/>
        </p:blipFill>
        <p:spPr bwMode="auto">
          <a:xfrm>
            <a:off x="395536" y="428498"/>
            <a:ext cx="8568952" cy="5832648"/>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2915816" y="2460238"/>
            <a:ext cx="288032" cy="254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Rectángulo"/>
          <p:cNvSpPr/>
          <p:nvPr/>
        </p:nvSpPr>
        <p:spPr>
          <a:xfrm>
            <a:off x="5611660" y="2460238"/>
            <a:ext cx="288032" cy="254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p:cNvSpPr/>
          <p:nvPr/>
        </p:nvSpPr>
        <p:spPr>
          <a:xfrm>
            <a:off x="8392281" y="2469873"/>
            <a:ext cx="288032" cy="254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4881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LAYAZO\Pictures\Screenshots\Captura de pantalla (257).png"/>
          <p:cNvPicPr>
            <a:picLocks noChangeAspect="1" noChangeArrowheads="1"/>
          </p:cNvPicPr>
          <p:nvPr/>
        </p:nvPicPr>
        <p:blipFill rotWithShape="1">
          <a:blip r:embed="rId2">
            <a:extLst>
              <a:ext uri="{28A0092B-C50C-407E-A947-70E740481C1C}">
                <a14:useLocalDpi xmlns:a14="http://schemas.microsoft.com/office/drawing/2010/main" val="0"/>
              </a:ext>
            </a:extLst>
          </a:blip>
          <a:srcRect l="29214" t="31834" r="26508" b="12303"/>
          <a:stretch/>
        </p:blipFill>
        <p:spPr bwMode="auto">
          <a:xfrm>
            <a:off x="251520" y="325511"/>
            <a:ext cx="8208912" cy="647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56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1" y="323364"/>
            <a:ext cx="9144000" cy="2031325"/>
          </a:xfrm>
          <a:prstGeom prst="rect">
            <a:avLst/>
          </a:prstGeom>
          <a:noFill/>
        </p:spPr>
        <p:txBody>
          <a:bodyPr wrap="square" rtlCol="0">
            <a:spAutoFit/>
          </a:bodyPr>
          <a:lstStyle/>
          <a:p>
            <a:pPr algn="ctr"/>
            <a:r>
              <a:rPr lang="es-ES" dirty="0" smtClean="0"/>
              <a:t>Cuadro estadístico</a:t>
            </a:r>
          </a:p>
          <a:p>
            <a:pPr algn="ctr"/>
            <a:endParaRPr lang="es-ES" dirty="0" smtClean="0"/>
          </a:p>
          <a:p>
            <a:r>
              <a:rPr lang="es-ES" dirty="0" smtClean="0"/>
              <a:t>Un cuadro estadístico son un conjunto de datos ordenados para facilitar la lectura y su interpretación, estos representan la síntesis de los pasos de recopilación, elaboración y análisis de datos, este se estructura desde el punto de vista de la utilidad que preste un usuario común es decir, que el que realice el cuadro debe ponerse en el lugar del usuario y construirlo desde ese punto de vista. </a:t>
            </a:r>
            <a:endParaRPr lang="es-ES" dirty="0"/>
          </a:p>
        </p:txBody>
      </p:sp>
      <p:pic>
        <p:nvPicPr>
          <p:cNvPr id="1026" name="Picture 2" descr="C:\Users\PLAYAZO\Desktop\c2-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354689"/>
            <a:ext cx="8712968" cy="440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2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0" y="260648"/>
            <a:ext cx="9144000" cy="1754326"/>
          </a:xfrm>
          <a:prstGeom prst="rect">
            <a:avLst/>
          </a:prstGeom>
          <a:noFill/>
        </p:spPr>
        <p:txBody>
          <a:bodyPr wrap="square" rtlCol="0">
            <a:spAutoFit/>
          </a:bodyPr>
          <a:lstStyle/>
          <a:p>
            <a:pPr algn="ctr"/>
            <a:r>
              <a:rPr lang="es-ES" dirty="0" smtClean="0"/>
              <a:t>Grafico estadístico</a:t>
            </a:r>
          </a:p>
          <a:p>
            <a:endParaRPr lang="es-ES" dirty="0" smtClean="0"/>
          </a:p>
          <a:p>
            <a:r>
              <a:rPr lang="es-ES" dirty="0" smtClean="0"/>
              <a:t>Los gráficos son medios popularizados para presentar datos, estos se construyen con el propósito de representar de una manera visual la totalidad de la información, estos se representan con datos de forma de dibujo de tal modo que se pueda entender facialmente los hechos esenciales y compararlos con otros. </a:t>
            </a:r>
            <a:endParaRPr lang="es-ES" dirty="0"/>
          </a:p>
        </p:txBody>
      </p:sp>
      <p:pic>
        <p:nvPicPr>
          <p:cNvPr id="2050" name="Picture 2" descr="C:\Users\PLAYAZO\Desktop\descar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348880"/>
            <a:ext cx="8712968"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5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89" y="265091"/>
            <a:ext cx="9144000" cy="1477328"/>
          </a:xfrm>
          <a:prstGeom prst="rect">
            <a:avLst/>
          </a:prstGeom>
          <a:noFill/>
        </p:spPr>
        <p:txBody>
          <a:bodyPr wrap="square" rtlCol="0">
            <a:spAutoFit/>
          </a:bodyPr>
          <a:lstStyle/>
          <a:p>
            <a:pPr algn="ctr"/>
            <a:r>
              <a:rPr lang="es-ES" dirty="0" smtClean="0"/>
              <a:t>Pasos para la creación de cuadros estadísticos</a:t>
            </a:r>
          </a:p>
          <a:p>
            <a:pPr algn="ctr"/>
            <a:endParaRPr lang="es-ES" dirty="0"/>
          </a:p>
          <a:p>
            <a:r>
              <a:rPr lang="es-ES" dirty="0" smtClean="0"/>
              <a:t>Paso 1: En la pantalla principal de Windows creamos un nuevo archivo de Excel con el cual vamos a </a:t>
            </a:r>
            <a:r>
              <a:rPr lang="es-ES" dirty="0" smtClean="0"/>
              <a:t>trabajar, esto lo hacemos dando clic derecho en cualquier espacio en el escritorio, seleccionamos “Nuevo” y luego “Hoja de calculo de Excel”.</a:t>
            </a:r>
            <a:endParaRPr lang="es-ES" dirty="0"/>
          </a:p>
        </p:txBody>
      </p:sp>
      <p:pic>
        <p:nvPicPr>
          <p:cNvPr id="2050" name="Picture 2" descr="C:\Users\PLAYAZO\Pictures\Screenshots\Captura de pantalla (209).png"/>
          <p:cNvPicPr>
            <a:picLocks noChangeAspect="1" noChangeArrowheads="1"/>
          </p:cNvPicPr>
          <p:nvPr/>
        </p:nvPicPr>
        <p:blipFill rotWithShape="1">
          <a:blip r:embed="rId2">
            <a:extLst>
              <a:ext uri="{28A0092B-C50C-407E-A947-70E740481C1C}">
                <a14:useLocalDpi xmlns:a14="http://schemas.microsoft.com/office/drawing/2010/main" val="0"/>
              </a:ext>
            </a:extLst>
          </a:blip>
          <a:srcRect b="4392"/>
          <a:stretch/>
        </p:blipFill>
        <p:spPr bwMode="auto">
          <a:xfrm>
            <a:off x="539552" y="1742419"/>
            <a:ext cx="8136904" cy="46389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3 Conector recto de flecha"/>
          <p:cNvCxnSpPr/>
          <p:nvPr/>
        </p:nvCxnSpPr>
        <p:spPr>
          <a:xfrm flipH="1">
            <a:off x="4608004" y="4221088"/>
            <a:ext cx="469675"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723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96" y="314051"/>
            <a:ext cx="9144000" cy="646331"/>
          </a:xfrm>
          <a:prstGeom prst="rect">
            <a:avLst/>
          </a:prstGeom>
          <a:noFill/>
        </p:spPr>
        <p:txBody>
          <a:bodyPr wrap="square" rtlCol="0">
            <a:spAutoFit/>
          </a:bodyPr>
          <a:lstStyle/>
          <a:p>
            <a:r>
              <a:rPr lang="es-ES" dirty="0" smtClean="0"/>
              <a:t>Una vez realizado el paso 1 vamos a obtener un archivo como este el cual le podemos poner el nombre que nosotros gustemos en este caso yo le llame Cuadro y grafico estadístico.</a:t>
            </a:r>
            <a:endParaRPr lang="es-ES" dirty="0"/>
          </a:p>
        </p:txBody>
      </p:sp>
      <p:pic>
        <p:nvPicPr>
          <p:cNvPr id="2" name="Picture 2" descr="C:\Users\PLAYAZO\Pictures\Screenshots\Captura de pantalla (2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94" y="1124744"/>
            <a:ext cx="8829794" cy="525658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2 Conector recto de flecha"/>
          <p:cNvCxnSpPr/>
          <p:nvPr/>
        </p:nvCxnSpPr>
        <p:spPr>
          <a:xfrm flipH="1">
            <a:off x="6444208" y="2132856"/>
            <a:ext cx="792088"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8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a:t>
            </a:r>
            <a:r>
              <a:rPr lang="es-ES" dirty="0"/>
              <a:t>2</a:t>
            </a:r>
            <a:r>
              <a:rPr lang="es-ES" dirty="0" smtClean="0"/>
              <a:t>: Una vez creado el archivo entramos y seleccionamos un libro en blanco, a veces por defecto ya dentro de nuestro archivo ya viene </a:t>
            </a:r>
            <a:r>
              <a:rPr lang="es-ES" dirty="0" smtClean="0"/>
              <a:t>creado, el cual vamos a trabajar </a:t>
            </a:r>
            <a:r>
              <a:rPr lang="es-ES" dirty="0" err="1" smtClean="0"/>
              <a:t>unicamente</a:t>
            </a:r>
            <a:r>
              <a:rPr lang="es-ES" dirty="0" smtClean="0"/>
              <a:t> en la primera hoja las demás la podemos borrar o como gustemos..</a:t>
            </a:r>
            <a:endParaRPr lang="es-ES" dirty="0"/>
          </a:p>
        </p:txBody>
      </p:sp>
      <p:pic>
        <p:nvPicPr>
          <p:cNvPr id="4098" name="Picture 2" descr="C:\Users\PLAYAZO\Pictures\Screenshots\Captura de pantalla (211).png"/>
          <p:cNvPicPr>
            <a:picLocks noChangeAspect="1" noChangeArrowheads="1"/>
          </p:cNvPicPr>
          <p:nvPr/>
        </p:nvPicPr>
        <p:blipFill rotWithShape="1">
          <a:blip r:embed="rId2">
            <a:extLst>
              <a:ext uri="{28A0092B-C50C-407E-A947-70E740481C1C}">
                <a14:useLocalDpi xmlns:a14="http://schemas.microsoft.com/office/drawing/2010/main" val="0"/>
              </a:ext>
            </a:extLst>
          </a:blip>
          <a:srcRect b="4592"/>
          <a:stretch/>
        </p:blipFill>
        <p:spPr bwMode="auto">
          <a:xfrm>
            <a:off x="561660" y="1188420"/>
            <a:ext cx="7992888" cy="512089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3 Conector recto de flecha"/>
          <p:cNvCxnSpPr/>
          <p:nvPr/>
        </p:nvCxnSpPr>
        <p:spPr>
          <a:xfrm flipH="1">
            <a:off x="1115616" y="5445224"/>
            <a:ext cx="648072"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68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3: estando en la pagina en blanco, en la cual vamos a ingresar todos los datos correspondientes del cuadro estadístico que queremos trabajar, incluyendo </a:t>
            </a:r>
            <a:r>
              <a:rPr lang="es-ES" dirty="0" smtClean="0"/>
              <a:t>encabezados y </a:t>
            </a:r>
            <a:r>
              <a:rPr lang="es-ES" dirty="0" smtClean="0"/>
              <a:t>el cuerpo </a:t>
            </a:r>
            <a:r>
              <a:rPr lang="es-ES" dirty="0" smtClean="0"/>
              <a:t>de las columnas </a:t>
            </a:r>
            <a:r>
              <a:rPr lang="es-ES" dirty="0" smtClean="0"/>
              <a:t>verticales.</a:t>
            </a:r>
            <a:endParaRPr lang="es-ES" dirty="0"/>
          </a:p>
        </p:txBody>
      </p:sp>
      <p:pic>
        <p:nvPicPr>
          <p:cNvPr id="5122" name="Picture 2" descr="C:\Users\PLAYAZO\Pictures\Screenshots\Captura de pantalla (212).png"/>
          <p:cNvPicPr>
            <a:picLocks noChangeAspect="1" noChangeArrowheads="1"/>
          </p:cNvPicPr>
          <p:nvPr/>
        </p:nvPicPr>
        <p:blipFill rotWithShape="1">
          <a:blip r:embed="rId2">
            <a:extLst>
              <a:ext uri="{28A0092B-C50C-407E-A947-70E740481C1C}">
                <a14:useLocalDpi xmlns:a14="http://schemas.microsoft.com/office/drawing/2010/main" val="0"/>
              </a:ext>
            </a:extLst>
          </a:blip>
          <a:srcRect r="52676" b="45729"/>
          <a:stretch/>
        </p:blipFill>
        <p:spPr bwMode="auto">
          <a:xfrm>
            <a:off x="525656" y="1494724"/>
            <a:ext cx="8064896" cy="500628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o"/>
          <p:cNvSpPr/>
          <p:nvPr/>
        </p:nvSpPr>
        <p:spPr>
          <a:xfrm>
            <a:off x="3779911" y="3087362"/>
            <a:ext cx="1855403" cy="288032"/>
          </a:xfrm>
          <a:prstGeom prst="fram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Encabezados</a:t>
            </a:r>
            <a:endParaRPr lang="es-ES" dirty="0">
              <a:solidFill>
                <a:schemeClr val="tx1"/>
              </a:solidFill>
            </a:endParaRPr>
          </a:p>
        </p:txBody>
      </p:sp>
      <p:sp>
        <p:nvSpPr>
          <p:cNvPr id="5" name="4 Marco"/>
          <p:cNvSpPr/>
          <p:nvPr/>
        </p:nvSpPr>
        <p:spPr>
          <a:xfrm>
            <a:off x="3051429" y="4137580"/>
            <a:ext cx="3312368" cy="288032"/>
          </a:xfrm>
          <a:prstGeom prst="fram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5 Marco"/>
          <p:cNvSpPr/>
          <p:nvPr/>
        </p:nvSpPr>
        <p:spPr>
          <a:xfrm>
            <a:off x="1835696" y="4439860"/>
            <a:ext cx="1080120" cy="936104"/>
          </a:xfrm>
          <a:prstGeom prst="frame">
            <a:avLst>
              <a:gd name="adj1" fmla="val 0"/>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Cuerpo del cuadro</a:t>
            </a:r>
            <a:endParaRPr lang="es-ES" dirty="0">
              <a:solidFill>
                <a:schemeClr val="tx1"/>
              </a:solidFill>
            </a:endParaRPr>
          </a:p>
        </p:txBody>
      </p:sp>
      <p:cxnSp>
        <p:nvCxnSpPr>
          <p:cNvPr id="7" name="6 Conector recto de flecha"/>
          <p:cNvCxnSpPr/>
          <p:nvPr/>
        </p:nvCxnSpPr>
        <p:spPr>
          <a:xfrm>
            <a:off x="2915816" y="4878421"/>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a:stCxn id="3" idx="2"/>
            <a:endCxn id="5" idx="0"/>
          </p:cNvCxnSpPr>
          <p:nvPr/>
        </p:nvCxnSpPr>
        <p:spPr>
          <a:xfrm>
            <a:off x="4707613" y="3375394"/>
            <a:ext cx="0" cy="7621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13 Marco"/>
          <p:cNvSpPr/>
          <p:nvPr/>
        </p:nvSpPr>
        <p:spPr>
          <a:xfrm>
            <a:off x="1520898" y="5585160"/>
            <a:ext cx="5931422" cy="724160"/>
          </a:xfrm>
          <a:prstGeom prst="frame">
            <a:avLst>
              <a:gd name="adj1"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smtClean="0">
                <a:solidFill>
                  <a:schemeClr val="tx1"/>
                </a:solidFill>
              </a:rPr>
              <a:t>Es recomendable dejar espacios arriba y a la izquierda de la tabla por si es necesario agregar mas datos como el titulo respectivo de este cuadro</a:t>
            </a:r>
            <a:endParaRPr lang="es-ES" sz="1400" dirty="0">
              <a:solidFill>
                <a:schemeClr val="tx1"/>
              </a:solidFill>
            </a:endParaRPr>
          </a:p>
        </p:txBody>
      </p:sp>
    </p:spTree>
    <p:extLst>
      <p:ext uri="{BB962C8B-B14F-4D97-AF65-F5344CB8AC3E}">
        <p14:creationId xmlns:p14="http://schemas.microsoft.com/office/powerpoint/2010/main" val="21424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 y="265091"/>
            <a:ext cx="9116211" cy="923330"/>
          </a:xfrm>
          <a:prstGeom prst="rect">
            <a:avLst/>
          </a:prstGeom>
          <a:noFill/>
        </p:spPr>
        <p:txBody>
          <a:bodyPr wrap="square" rtlCol="0">
            <a:spAutoFit/>
          </a:bodyPr>
          <a:lstStyle/>
          <a:p>
            <a:r>
              <a:rPr lang="es-ES" dirty="0" smtClean="0"/>
              <a:t>Paso </a:t>
            </a:r>
            <a:r>
              <a:rPr lang="es-ES" dirty="0"/>
              <a:t>4</a:t>
            </a:r>
            <a:r>
              <a:rPr lang="es-ES" dirty="0" smtClean="0"/>
              <a:t>: Cuando ya ingresamos todos los datos del cuadro, vamos a agregar una tabla de la siguiente forma, seleccionamos todos los datos incluyendo los  encabezados y nos dirigimos a </a:t>
            </a:r>
            <a:r>
              <a:rPr lang="es-ES" dirty="0" smtClean="0"/>
              <a:t>“</a:t>
            </a:r>
            <a:r>
              <a:rPr lang="es-ES" dirty="0" smtClean="0"/>
              <a:t>In</a:t>
            </a:r>
            <a:r>
              <a:rPr lang="es-ES" dirty="0" smtClean="0"/>
              <a:t>sertar(1)” </a:t>
            </a:r>
            <a:r>
              <a:rPr lang="es-ES" dirty="0" smtClean="0"/>
              <a:t>y dar clic en </a:t>
            </a:r>
            <a:r>
              <a:rPr lang="es-ES" dirty="0" smtClean="0"/>
              <a:t>“Tabla(2)” </a:t>
            </a:r>
            <a:r>
              <a:rPr lang="es-ES" dirty="0" smtClean="0"/>
              <a:t>y finalmente presionamos </a:t>
            </a:r>
            <a:r>
              <a:rPr lang="es-ES" dirty="0" smtClean="0"/>
              <a:t>“Aceptar(3)”.</a:t>
            </a:r>
            <a:endParaRPr lang="es-ES" dirty="0"/>
          </a:p>
        </p:txBody>
      </p:sp>
      <p:pic>
        <p:nvPicPr>
          <p:cNvPr id="6146" name="Picture 2" descr="C:\Users\PLAYAZO\Pictures\Screenshots\Captura de pantalla (213).png"/>
          <p:cNvPicPr>
            <a:picLocks noChangeAspect="1" noChangeArrowheads="1"/>
          </p:cNvPicPr>
          <p:nvPr/>
        </p:nvPicPr>
        <p:blipFill rotWithShape="1">
          <a:blip r:embed="rId2">
            <a:extLst>
              <a:ext uri="{28A0092B-C50C-407E-A947-70E740481C1C}">
                <a14:useLocalDpi xmlns:a14="http://schemas.microsoft.com/office/drawing/2010/main" val="0"/>
              </a:ext>
            </a:extLst>
          </a:blip>
          <a:srcRect r="22789" b="50000"/>
          <a:stretch/>
        </p:blipFill>
        <p:spPr bwMode="auto">
          <a:xfrm>
            <a:off x="179512" y="1340768"/>
            <a:ext cx="8710904" cy="504056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3 Conector recto de flecha"/>
          <p:cNvCxnSpPr>
            <a:stCxn id="8" idx="1"/>
          </p:cNvCxnSpPr>
          <p:nvPr/>
        </p:nvCxnSpPr>
        <p:spPr>
          <a:xfrm flipH="1" flipV="1">
            <a:off x="1403648" y="1844824"/>
            <a:ext cx="576064" cy="729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5 Conector recto de flecha"/>
          <p:cNvCxnSpPr>
            <a:stCxn id="10" idx="1"/>
          </p:cNvCxnSpPr>
          <p:nvPr/>
        </p:nvCxnSpPr>
        <p:spPr>
          <a:xfrm flipH="1" flipV="1">
            <a:off x="824537" y="2240128"/>
            <a:ext cx="720080" cy="1035118"/>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p:cNvCxnSpPr>
            <a:stCxn id="12" idx="3"/>
          </p:cNvCxnSpPr>
          <p:nvPr/>
        </p:nvCxnSpPr>
        <p:spPr>
          <a:xfrm>
            <a:off x="6084168" y="5661248"/>
            <a:ext cx="936104" cy="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 name="7 Marco"/>
          <p:cNvSpPr/>
          <p:nvPr/>
        </p:nvSpPr>
        <p:spPr>
          <a:xfrm>
            <a:off x="1979712" y="2339876"/>
            <a:ext cx="576064" cy="468052"/>
          </a:xfrm>
          <a:prstGeom prst="frame">
            <a:avLst>
              <a:gd name="adj1" fmla="val 0"/>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1</a:t>
            </a:r>
            <a:endParaRPr lang="es-ES" dirty="0">
              <a:solidFill>
                <a:schemeClr val="tx1"/>
              </a:solidFill>
            </a:endParaRPr>
          </a:p>
        </p:txBody>
      </p:sp>
      <p:sp>
        <p:nvSpPr>
          <p:cNvPr id="10" name="9 Marco"/>
          <p:cNvSpPr/>
          <p:nvPr/>
        </p:nvSpPr>
        <p:spPr>
          <a:xfrm>
            <a:off x="1544617" y="3041220"/>
            <a:ext cx="576064" cy="468052"/>
          </a:xfrm>
          <a:prstGeom prst="frame">
            <a:avLst>
              <a:gd name="adj1" fmla="val 0"/>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endParaRPr lang="es-ES" dirty="0">
              <a:solidFill>
                <a:schemeClr val="tx1"/>
              </a:solidFill>
            </a:endParaRPr>
          </a:p>
        </p:txBody>
      </p:sp>
      <p:sp>
        <p:nvSpPr>
          <p:cNvPr id="12" name="11 Marco"/>
          <p:cNvSpPr/>
          <p:nvPr/>
        </p:nvSpPr>
        <p:spPr>
          <a:xfrm>
            <a:off x="5508104" y="5427222"/>
            <a:ext cx="576064" cy="468052"/>
          </a:xfrm>
          <a:prstGeom prst="frame">
            <a:avLst>
              <a:gd name="adj1"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endParaRPr lang="es-ES" dirty="0">
              <a:solidFill>
                <a:schemeClr val="tx1"/>
              </a:solidFill>
            </a:endParaRPr>
          </a:p>
        </p:txBody>
      </p:sp>
    </p:spTree>
    <p:extLst>
      <p:ext uri="{BB962C8B-B14F-4D97-AF65-F5344CB8AC3E}">
        <p14:creationId xmlns:p14="http://schemas.microsoft.com/office/powerpoint/2010/main" val="1748870327"/>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1405</Words>
  <Application>Microsoft Office PowerPoint</Application>
  <PresentationFormat>Presentación en pantalla (4:3)</PresentationFormat>
  <Paragraphs>91</Paragraphs>
  <Slides>25</Slides>
  <Notes>1</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DIJEFF</dc:creator>
  <cp:lastModifiedBy>Dijeff Hernandez</cp:lastModifiedBy>
  <cp:revision>70</cp:revision>
  <dcterms:created xsi:type="dcterms:W3CDTF">2020-09-25T00:55:41Z</dcterms:created>
  <dcterms:modified xsi:type="dcterms:W3CDTF">2020-09-25T22:58:49Z</dcterms:modified>
</cp:coreProperties>
</file>